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2"/>
  </p:notesMasterIdLst>
  <p:sldIdLst>
    <p:sldId id="256" r:id="rId2"/>
    <p:sldId id="257" r:id="rId3"/>
    <p:sldId id="258" r:id="rId4"/>
    <p:sldId id="259" r:id="rId5"/>
    <p:sldId id="269" r:id="rId6"/>
    <p:sldId id="260" r:id="rId7"/>
    <p:sldId id="270" r:id="rId8"/>
    <p:sldId id="271" r:id="rId9"/>
    <p:sldId id="261" r:id="rId10"/>
    <p:sldId id="268" r:id="rId11"/>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8" roundtripDataSignature="AMtx7mjt5bpQnLQhIL5w2KTX8amxFHe8R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2" d="100"/>
          <a:sy n="92" d="100"/>
        </p:scale>
        <p:origin x="1186"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8" Type="http://customschemas.google.com/relationships/presentationmetadata" Target="meta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22" Type="http://schemas.openxmlformats.org/officeDocument/2006/relationships/tableStyles" Target="tableStyles.xml"/></Relationships>
</file>

<file path=ppt/media/image1.jpg>
</file>

<file path=ppt/media/image2.jpg>
</file>

<file path=ppt/media/image3.jpg>
</file>

<file path=ppt/media/image4.jp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0" name="Google Shape;200;p1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150e0c6bf84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6" name="Google Shape;96;g150e0c6bf84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8d8d641e4a_3_1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5" name="Google Shape;105;g18d8d641e4a_3_1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153aa394336_0_1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8" name="Google Shape;118;g153aa394336_0_1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153aa394336_0_1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8" name="Google Shape;118;g153aa394336_0_1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829466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53aa394336_0_2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 name="Google Shape;127;g153aa394336_0_2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53aa394336_0_2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27" name="Google Shape;127;g153aa394336_0_2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627521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53aa394336_0_2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27" name="Google Shape;127;g153aa394336_0_2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2465256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18d8d641e4a_2_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6" name="Google Shape;136;g18d8d641e4a_2_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2"/>
          <p:cNvSpPr txBox="1">
            <a:spLocks noGrp="1"/>
          </p:cNvSpPr>
          <p:nvPr>
            <p:ph type="ctrTitle"/>
          </p:nvPr>
        </p:nvSpPr>
        <p:spPr>
          <a:xfrm>
            <a:off x="685800" y="1122363"/>
            <a:ext cx="77724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2"/>
          <p:cNvSpPr txBox="1">
            <a:spLocks noGrp="1"/>
          </p:cNvSpPr>
          <p:nvPr>
            <p:ph type="subTitle" idx="1"/>
          </p:nvPr>
        </p:nvSpPr>
        <p:spPr>
          <a:xfrm>
            <a:off x="1143000" y="3602038"/>
            <a:ext cx="6858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1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21"/>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21"/>
          <p:cNvSpPr txBox="1">
            <a:spLocks noGrp="1"/>
          </p:cNvSpPr>
          <p:nvPr>
            <p:ph type="body" idx="1"/>
          </p:nvPr>
        </p:nvSpPr>
        <p:spPr>
          <a:xfrm rot="5400000">
            <a:off x="2396331" y="57944"/>
            <a:ext cx="4351338" cy="78867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1"/>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1"/>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2"/>
          <p:cNvSpPr txBox="1">
            <a:spLocks noGrp="1"/>
          </p:cNvSpPr>
          <p:nvPr>
            <p:ph type="title"/>
          </p:nvPr>
        </p:nvSpPr>
        <p:spPr>
          <a:xfrm rot="5400000">
            <a:off x="4623594" y="2285207"/>
            <a:ext cx="5811838" cy="197167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22"/>
          <p:cNvSpPr txBox="1">
            <a:spLocks noGrp="1"/>
          </p:cNvSpPr>
          <p:nvPr>
            <p:ph type="body" idx="1"/>
          </p:nvPr>
        </p:nvSpPr>
        <p:spPr>
          <a:xfrm rot="5400000">
            <a:off x="623094" y="370681"/>
            <a:ext cx="5811838" cy="58007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2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2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1"/>
        <p:cNvGrpSpPr/>
        <p:nvPr/>
      </p:nvGrpSpPr>
      <p:grpSpPr>
        <a:xfrm>
          <a:off x="0" y="0"/>
          <a:ext cx="0" cy="0"/>
          <a:chOff x="0" y="0"/>
          <a:chExt cx="0" cy="0"/>
        </a:xfrm>
      </p:grpSpPr>
      <p:sp>
        <p:nvSpPr>
          <p:cNvPr id="22" name="Google Shape;22;p13"/>
          <p:cNvSpPr txBox="1">
            <a:spLocks noGrp="1"/>
          </p:cNvSpPr>
          <p:nvPr>
            <p:ph type="title"/>
          </p:nvPr>
        </p:nvSpPr>
        <p:spPr>
          <a:xfrm>
            <a:off x="629841"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3"/>
          <p:cNvSpPr txBox="1">
            <a:spLocks noGrp="1"/>
          </p:cNvSpPr>
          <p:nvPr>
            <p:ph type="body" idx="1"/>
          </p:nvPr>
        </p:nvSpPr>
        <p:spPr>
          <a:xfrm>
            <a:off x="629842" y="1681163"/>
            <a:ext cx="386834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4" name="Google Shape;24;p13"/>
          <p:cNvSpPr txBox="1">
            <a:spLocks noGrp="1"/>
          </p:cNvSpPr>
          <p:nvPr>
            <p:ph type="body" idx="2"/>
          </p:nvPr>
        </p:nvSpPr>
        <p:spPr>
          <a:xfrm>
            <a:off x="629842" y="2505075"/>
            <a:ext cx="3868340"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 name="Google Shape;25;p13"/>
          <p:cNvSpPr txBox="1">
            <a:spLocks noGrp="1"/>
          </p:cNvSpPr>
          <p:nvPr>
            <p:ph type="body" idx="3"/>
          </p:nvPr>
        </p:nvSpPr>
        <p:spPr>
          <a:xfrm>
            <a:off x="4629150" y="1681163"/>
            <a:ext cx="38873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6" name="Google Shape;26;p13"/>
          <p:cNvSpPr txBox="1">
            <a:spLocks noGrp="1"/>
          </p:cNvSpPr>
          <p:nvPr>
            <p:ph type="body" idx="4"/>
          </p:nvPr>
        </p:nvSpPr>
        <p:spPr>
          <a:xfrm>
            <a:off x="4629150" y="2505075"/>
            <a:ext cx="3887391"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 name="Google Shape;27;p13"/>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3"/>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3"/>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14"/>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4"/>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14"/>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4"/>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5"/>
        <p:cNvGrpSpPr/>
        <p:nvPr/>
      </p:nvGrpSpPr>
      <p:grpSpPr>
        <a:xfrm>
          <a:off x="0" y="0"/>
          <a:ext cx="0" cy="0"/>
          <a:chOff x="0" y="0"/>
          <a:chExt cx="0" cy="0"/>
        </a:xfrm>
      </p:grpSpPr>
      <p:sp>
        <p:nvSpPr>
          <p:cNvPr id="36" name="Google Shape;36;p18"/>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8"/>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8"/>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9"/>
        <p:cNvGrpSpPr/>
        <p:nvPr/>
      </p:nvGrpSpPr>
      <p:grpSpPr>
        <a:xfrm>
          <a:off x="0" y="0"/>
          <a:ext cx="0" cy="0"/>
          <a:chOff x="0" y="0"/>
          <a:chExt cx="0" cy="0"/>
        </a:xfrm>
      </p:grpSpPr>
      <p:sp>
        <p:nvSpPr>
          <p:cNvPr id="40" name="Google Shape;40;p15"/>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15"/>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15"/>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15"/>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15"/>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5"/>
        <p:cNvGrpSpPr/>
        <p:nvPr/>
      </p:nvGrpSpPr>
      <p:grpSpPr>
        <a:xfrm>
          <a:off x="0" y="0"/>
          <a:ext cx="0" cy="0"/>
          <a:chOff x="0" y="0"/>
          <a:chExt cx="0" cy="0"/>
        </a:xfrm>
      </p:grpSpPr>
      <p:sp>
        <p:nvSpPr>
          <p:cNvPr id="46" name="Google Shape;46;p16"/>
          <p:cNvSpPr txBox="1">
            <a:spLocks noGrp="1"/>
          </p:cNvSpPr>
          <p:nvPr>
            <p:ph type="title"/>
          </p:nvPr>
        </p:nvSpPr>
        <p:spPr>
          <a:xfrm>
            <a:off x="623888" y="1709739"/>
            <a:ext cx="78867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16"/>
          <p:cNvSpPr txBox="1">
            <a:spLocks noGrp="1"/>
          </p:cNvSpPr>
          <p:nvPr>
            <p:ph type="body" idx="1"/>
          </p:nvPr>
        </p:nvSpPr>
        <p:spPr>
          <a:xfrm>
            <a:off x="623888" y="4589464"/>
            <a:ext cx="78867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a:solidFill>
                  <a:schemeClr val="dk1"/>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8" name="Google Shape;48;p16"/>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16"/>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16"/>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1"/>
        <p:cNvGrpSpPr/>
        <p:nvPr/>
      </p:nvGrpSpPr>
      <p:grpSpPr>
        <a:xfrm>
          <a:off x="0" y="0"/>
          <a:ext cx="0" cy="0"/>
          <a:chOff x="0" y="0"/>
          <a:chExt cx="0" cy="0"/>
        </a:xfrm>
      </p:grpSpPr>
      <p:sp>
        <p:nvSpPr>
          <p:cNvPr id="52" name="Google Shape;52;p17"/>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17"/>
          <p:cNvSpPr txBox="1">
            <a:spLocks noGrp="1"/>
          </p:cNvSpPr>
          <p:nvPr>
            <p:ph type="body" idx="1"/>
          </p:nvPr>
        </p:nvSpPr>
        <p:spPr>
          <a:xfrm>
            <a:off x="628650" y="1825625"/>
            <a:ext cx="38862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4" name="Google Shape;54;p17"/>
          <p:cNvSpPr txBox="1">
            <a:spLocks noGrp="1"/>
          </p:cNvSpPr>
          <p:nvPr>
            <p:ph type="body" idx="2"/>
          </p:nvPr>
        </p:nvSpPr>
        <p:spPr>
          <a:xfrm>
            <a:off x="4629150" y="1825625"/>
            <a:ext cx="38862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5" name="Google Shape;55;p17"/>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17"/>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17"/>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9"/>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9"/>
          <p:cNvSpPr txBox="1">
            <a:spLocks noGrp="1"/>
          </p:cNvSpPr>
          <p:nvPr>
            <p:ph type="body" idx="1"/>
          </p:nvPr>
        </p:nvSpPr>
        <p:spPr>
          <a:xfrm>
            <a:off x="3887391" y="987426"/>
            <a:ext cx="462915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19"/>
          <p:cNvSpPr txBox="1">
            <a:spLocks noGrp="1"/>
          </p:cNvSpPr>
          <p:nvPr>
            <p:ph type="body" idx="2"/>
          </p:nvPr>
        </p:nvSpPr>
        <p:spPr>
          <a:xfrm>
            <a:off x="629841" y="2057400"/>
            <a:ext cx="2949178"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19"/>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9"/>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19"/>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20"/>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0"/>
          <p:cNvSpPr>
            <a:spLocks noGrp="1"/>
          </p:cNvSpPr>
          <p:nvPr>
            <p:ph type="pic" idx="2"/>
          </p:nvPr>
        </p:nvSpPr>
        <p:spPr>
          <a:xfrm>
            <a:off x="3887391" y="987426"/>
            <a:ext cx="4629150" cy="4873625"/>
          </a:xfrm>
          <a:prstGeom prst="rect">
            <a:avLst/>
          </a:prstGeom>
          <a:noFill/>
          <a:ln>
            <a:noFill/>
          </a:ln>
        </p:spPr>
      </p:sp>
      <p:sp>
        <p:nvSpPr>
          <p:cNvPr id="68" name="Google Shape;68;p20"/>
          <p:cNvSpPr txBox="1">
            <a:spLocks noGrp="1"/>
          </p:cNvSpPr>
          <p:nvPr>
            <p:ph type="body" idx="1"/>
          </p:nvPr>
        </p:nvSpPr>
        <p:spPr>
          <a:xfrm>
            <a:off x="629841" y="2057400"/>
            <a:ext cx="2949178"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0"/>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0"/>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20"/>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1"/>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1"/>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1"/>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1"/>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
          <p:cNvSpPr/>
          <p:nvPr/>
        </p:nvSpPr>
        <p:spPr>
          <a:xfrm>
            <a:off x="193242" y="5805131"/>
            <a:ext cx="2375391" cy="886614"/>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rgbClr val="000000"/>
              </a:solidFill>
              <a:latin typeface="Calibri"/>
              <a:ea typeface="Calibri"/>
              <a:cs typeface="Calibri"/>
              <a:sym typeface="Calibri"/>
            </a:endParaRPr>
          </a:p>
        </p:txBody>
      </p:sp>
      <p:sp>
        <p:nvSpPr>
          <p:cNvPr id="90" name="Google Shape;90;p1"/>
          <p:cNvSpPr txBox="1"/>
          <p:nvPr/>
        </p:nvSpPr>
        <p:spPr>
          <a:xfrm>
            <a:off x="1" y="457461"/>
            <a:ext cx="9143999" cy="628377"/>
          </a:xfrm>
          <a:prstGeom prst="rect">
            <a:avLst/>
          </a:prstGeom>
          <a:noFill/>
          <a:ln>
            <a:noFill/>
          </a:ln>
        </p:spPr>
        <p:txBody>
          <a:bodyPr spcFirstLastPara="1" wrap="square" lIns="0" tIns="12700" rIns="0" bIns="0" anchor="t" anchorCtr="0">
            <a:spAutoFit/>
          </a:bodyPr>
          <a:lstStyle/>
          <a:p>
            <a:pPr marL="12700" marR="0" lvl="0" indent="0" algn="ctr" rtl="0">
              <a:lnSpc>
                <a:spcPct val="100000"/>
              </a:lnSpc>
              <a:spcBef>
                <a:spcPts val="0"/>
              </a:spcBef>
              <a:spcAft>
                <a:spcPts val="0"/>
              </a:spcAft>
              <a:buClr>
                <a:srgbClr val="000000"/>
              </a:buClr>
              <a:buSzPts val="3200"/>
              <a:buFont typeface="Arial"/>
              <a:buNone/>
            </a:pPr>
            <a:r>
              <a:rPr lang="en-US" sz="4000" dirty="0">
                <a:solidFill>
                  <a:srgbClr val="C00000"/>
                </a:solidFill>
              </a:rPr>
              <a:t>CSE 519: Human Computer Interaction</a:t>
            </a:r>
            <a:endParaRPr sz="4000" b="0" i="0" u="none" strike="noStrike" cap="none" dirty="0">
              <a:solidFill>
                <a:srgbClr val="C00000"/>
              </a:solidFill>
              <a:latin typeface="Arial"/>
              <a:ea typeface="Arial"/>
              <a:cs typeface="Arial"/>
              <a:sym typeface="Arial"/>
            </a:endParaRPr>
          </a:p>
        </p:txBody>
      </p:sp>
      <p:sp>
        <p:nvSpPr>
          <p:cNvPr id="91" name="Google Shape;91;p1"/>
          <p:cNvSpPr txBox="1"/>
          <p:nvPr/>
        </p:nvSpPr>
        <p:spPr>
          <a:xfrm>
            <a:off x="-214073" y="2307862"/>
            <a:ext cx="8808600" cy="732247"/>
          </a:xfrm>
          <a:prstGeom prst="rect">
            <a:avLst/>
          </a:prstGeom>
          <a:noFill/>
          <a:ln>
            <a:noFill/>
          </a:ln>
        </p:spPr>
        <p:txBody>
          <a:bodyPr spcFirstLastPara="1" wrap="square" lIns="0" tIns="176525" rIns="0" bIns="0" anchor="t" anchorCtr="0">
            <a:spAutoFit/>
          </a:bodyPr>
          <a:lstStyle/>
          <a:p>
            <a:pPr marL="457200" marR="0" lvl="0" indent="0" algn="ctr" rtl="0">
              <a:lnSpc>
                <a:spcPct val="90000"/>
              </a:lnSpc>
              <a:spcBef>
                <a:spcPts val="0"/>
              </a:spcBef>
              <a:spcAft>
                <a:spcPts val="0"/>
              </a:spcAft>
              <a:buNone/>
            </a:pPr>
            <a:r>
              <a:rPr lang="en-IN" sz="2000" b="1" i="0" u="none" strike="noStrike" cap="none" dirty="0">
                <a:solidFill>
                  <a:schemeClr val="dk2"/>
                </a:solidFill>
                <a:latin typeface="Arial"/>
                <a:ea typeface="Arial"/>
                <a:cs typeface="Arial"/>
                <a:sym typeface="Arial"/>
              </a:rPr>
              <a:t>The Keyboard Crew</a:t>
            </a:r>
          </a:p>
          <a:p>
            <a:pPr marL="457200" marR="0" lvl="0" indent="0" algn="ctr" rtl="0">
              <a:lnSpc>
                <a:spcPct val="90000"/>
              </a:lnSpc>
              <a:spcBef>
                <a:spcPts val="0"/>
              </a:spcBef>
              <a:spcAft>
                <a:spcPts val="0"/>
              </a:spcAft>
              <a:buNone/>
            </a:pPr>
            <a:endParaRPr sz="2000" b="1" i="0" u="none" strike="noStrike" cap="none" dirty="0">
              <a:solidFill>
                <a:schemeClr val="dk2"/>
              </a:solidFill>
              <a:latin typeface="Arial"/>
              <a:ea typeface="Arial"/>
              <a:cs typeface="Arial"/>
              <a:sym typeface="Arial"/>
            </a:endParaRPr>
          </a:p>
        </p:txBody>
      </p:sp>
      <p:sp>
        <p:nvSpPr>
          <p:cNvPr id="92" name="Google Shape;92;p1"/>
          <p:cNvSpPr txBox="1"/>
          <p:nvPr/>
        </p:nvSpPr>
        <p:spPr>
          <a:xfrm>
            <a:off x="71100" y="936664"/>
            <a:ext cx="9001799" cy="1195199"/>
          </a:xfrm>
          <a:prstGeom prst="rect">
            <a:avLst/>
          </a:prstGeom>
          <a:noFill/>
          <a:ln>
            <a:noFill/>
          </a:ln>
        </p:spPr>
        <p:txBody>
          <a:bodyPr spcFirstLastPara="1" wrap="square" lIns="0" tIns="12700" rIns="0" bIns="0" anchor="t" anchorCtr="0">
            <a:spAutoFit/>
          </a:bodyPr>
          <a:lstStyle/>
          <a:p>
            <a:pPr marL="96520" marR="0" lvl="0" indent="0" algn="ctr" rtl="0">
              <a:lnSpc>
                <a:spcPct val="100000"/>
              </a:lnSpc>
              <a:spcBef>
                <a:spcPts val="0"/>
              </a:spcBef>
              <a:spcAft>
                <a:spcPts val="0"/>
              </a:spcAft>
              <a:buClr>
                <a:srgbClr val="000000"/>
              </a:buClr>
              <a:buSzPts val="2400"/>
              <a:buFont typeface="Arial"/>
              <a:buNone/>
            </a:pPr>
            <a:endParaRPr sz="2400" b="0" i="0" u="none" strike="noStrike" cap="none" dirty="0">
              <a:solidFill>
                <a:srgbClr val="000000"/>
              </a:solidFill>
              <a:latin typeface="Arial"/>
              <a:ea typeface="Arial"/>
              <a:cs typeface="Arial"/>
              <a:sym typeface="Arial"/>
            </a:endParaRPr>
          </a:p>
          <a:p>
            <a:pPr marL="0" marR="0" lvl="0" indent="0" algn="l" rtl="0">
              <a:lnSpc>
                <a:spcPct val="100000"/>
              </a:lnSpc>
              <a:spcBef>
                <a:spcPts val="55"/>
              </a:spcBef>
              <a:spcAft>
                <a:spcPts val="0"/>
              </a:spcAft>
              <a:buClr>
                <a:srgbClr val="000000"/>
              </a:buClr>
              <a:buSzPts val="2400"/>
              <a:buFont typeface="Arial"/>
              <a:buNone/>
            </a:pPr>
            <a:endParaRPr sz="2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400"/>
              <a:buFont typeface="Arial"/>
              <a:buNone/>
            </a:pPr>
            <a:r>
              <a:rPr lang="en-US" sz="2800" b="1" i="0" u="none" strike="noStrike" cap="none" dirty="0">
                <a:solidFill>
                  <a:srgbClr val="44536A"/>
                </a:solidFill>
                <a:latin typeface="Arial"/>
                <a:ea typeface="Arial"/>
                <a:cs typeface="Arial"/>
                <a:sym typeface="Arial"/>
              </a:rPr>
              <a:t>Project </a:t>
            </a:r>
            <a:r>
              <a:rPr lang="en-US" sz="2800" b="1" dirty="0">
                <a:solidFill>
                  <a:srgbClr val="44536A"/>
                </a:solidFill>
              </a:rPr>
              <a:t>Report 1</a:t>
            </a:r>
            <a:endParaRPr sz="2800" b="0" i="0" u="none" strike="noStrike" cap="none" dirty="0">
              <a:solidFill>
                <a:srgbClr val="000000"/>
              </a:solidFill>
              <a:latin typeface="Arial"/>
              <a:ea typeface="Arial"/>
              <a:cs typeface="Arial"/>
              <a:sym typeface="Arial"/>
            </a:endParaRPr>
          </a:p>
        </p:txBody>
      </p:sp>
      <p:sp>
        <p:nvSpPr>
          <p:cNvPr id="93" name="Google Shape;93;p1"/>
          <p:cNvSpPr txBox="1"/>
          <p:nvPr/>
        </p:nvSpPr>
        <p:spPr>
          <a:xfrm>
            <a:off x="7253475" y="6309545"/>
            <a:ext cx="3169800" cy="3822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2400"/>
              <a:buFont typeface="Arial"/>
              <a:buNone/>
            </a:pPr>
            <a:r>
              <a:rPr lang="en-US" sz="2400" b="1" dirty="0">
                <a:solidFill>
                  <a:srgbClr val="C00000"/>
                </a:solidFill>
              </a:rPr>
              <a:t>Feb 01</a:t>
            </a:r>
            <a:r>
              <a:rPr lang="en-US" sz="2400" b="1" i="0" u="none" strike="noStrike" cap="none" dirty="0">
                <a:solidFill>
                  <a:srgbClr val="C00000"/>
                </a:solidFill>
                <a:latin typeface="Arial"/>
                <a:ea typeface="Arial"/>
                <a:cs typeface="Arial"/>
                <a:sym typeface="Arial"/>
              </a:rPr>
              <a:t>, 2023</a:t>
            </a:r>
            <a:endParaRPr sz="2400" b="0" i="0" u="none" strike="noStrike" cap="none" dirty="0">
              <a:solidFill>
                <a:srgbClr val="000000"/>
              </a:solidFill>
              <a:latin typeface="Arial"/>
              <a:ea typeface="Arial"/>
              <a:cs typeface="Arial"/>
              <a:sym typeface="Arial"/>
            </a:endParaRPr>
          </a:p>
        </p:txBody>
      </p:sp>
      <p:graphicFrame>
        <p:nvGraphicFramePr>
          <p:cNvPr id="2" name="Table 2">
            <a:extLst>
              <a:ext uri="{FF2B5EF4-FFF2-40B4-BE49-F238E27FC236}">
                <a16:creationId xmlns:a16="http://schemas.microsoft.com/office/drawing/2014/main" id="{3C2A25F7-D35E-9919-BC87-E8FCDE37B5FC}"/>
              </a:ext>
            </a:extLst>
          </p:cNvPr>
          <p:cNvGraphicFramePr>
            <a:graphicFrameLocks noGrp="1"/>
          </p:cNvGraphicFramePr>
          <p:nvPr>
            <p:extLst>
              <p:ext uri="{D42A27DB-BD31-4B8C-83A1-F6EECF244321}">
                <p14:modId xmlns:p14="http://schemas.microsoft.com/office/powerpoint/2010/main" val="3421999579"/>
              </p:ext>
            </p:extLst>
          </p:nvPr>
        </p:nvGraphicFramePr>
        <p:xfrm>
          <a:off x="1288473" y="3183397"/>
          <a:ext cx="6331526" cy="1899813"/>
        </p:xfrm>
        <a:graphic>
          <a:graphicData uri="http://schemas.openxmlformats.org/drawingml/2006/table">
            <a:tbl>
              <a:tblPr firstRow="1" bandRow="1">
                <a:tableStyleId>{5C22544A-7EE6-4342-B048-85BDC9FD1C3A}</a:tableStyleId>
              </a:tblPr>
              <a:tblGrid>
                <a:gridCol w="3165763">
                  <a:extLst>
                    <a:ext uri="{9D8B030D-6E8A-4147-A177-3AD203B41FA5}">
                      <a16:colId xmlns:a16="http://schemas.microsoft.com/office/drawing/2014/main" val="3178511056"/>
                    </a:ext>
                  </a:extLst>
                </a:gridCol>
                <a:gridCol w="3165763">
                  <a:extLst>
                    <a:ext uri="{9D8B030D-6E8A-4147-A177-3AD203B41FA5}">
                      <a16:colId xmlns:a16="http://schemas.microsoft.com/office/drawing/2014/main" val="1646544306"/>
                    </a:ext>
                  </a:extLst>
                </a:gridCol>
              </a:tblGrid>
              <a:tr h="326064">
                <a:tc>
                  <a:txBody>
                    <a:bodyPr/>
                    <a:lstStyle/>
                    <a:p>
                      <a:r>
                        <a:rPr lang="en-IN" dirty="0"/>
                        <a:t>Name</a:t>
                      </a:r>
                    </a:p>
                  </a:txBody>
                  <a:tcPr/>
                </a:tc>
                <a:tc>
                  <a:txBody>
                    <a:bodyPr/>
                    <a:lstStyle/>
                    <a:p>
                      <a:r>
                        <a:rPr lang="en-IN" dirty="0"/>
                        <a:t>AU ID</a:t>
                      </a:r>
                    </a:p>
                  </a:txBody>
                  <a:tcPr/>
                </a:tc>
                <a:extLst>
                  <a:ext uri="{0D108BD9-81ED-4DB2-BD59-A6C34878D82A}">
                    <a16:rowId xmlns:a16="http://schemas.microsoft.com/office/drawing/2014/main" val="3411590118"/>
                  </a:ext>
                </a:extLst>
              </a:tr>
              <a:tr h="370840">
                <a:tc>
                  <a:txBody>
                    <a:bodyPr/>
                    <a:lstStyle/>
                    <a:p>
                      <a:r>
                        <a:rPr lang="en-IN" dirty="0"/>
                        <a:t>Nihar Mahesh Jani</a:t>
                      </a:r>
                    </a:p>
                  </a:txBody>
                  <a:tcPr/>
                </a:tc>
                <a:tc>
                  <a:txBody>
                    <a:bodyPr/>
                    <a:lstStyle/>
                    <a:p>
                      <a:r>
                        <a:rPr lang="en-IN" dirty="0"/>
                        <a:t>AU2040205</a:t>
                      </a:r>
                    </a:p>
                  </a:txBody>
                  <a:tcPr/>
                </a:tc>
                <a:extLst>
                  <a:ext uri="{0D108BD9-81ED-4DB2-BD59-A6C34878D82A}">
                    <a16:rowId xmlns:a16="http://schemas.microsoft.com/office/drawing/2014/main" val="3840143399"/>
                  </a:ext>
                </a:extLst>
              </a:tr>
              <a:tr h="370840">
                <a:tc>
                  <a:txBody>
                    <a:bodyPr/>
                    <a:lstStyle/>
                    <a:p>
                      <a:r>
                        <a:rPr lang="en-IN" dirty="0"/>
                        <a:t>Udit Doshi</a:t>
                      </a:r>
                    </a:p>
                  </a:txBody>
                  <a:tcPr/>
                </a:tc>
                <a:tc>
                  <a:txBody>
                    <a:bodyPr/>
                    <a:lstStyle/>
                    <a:p>
                      <a:r>
                        <a:rPr lang="en-IN" dirty="0"/>
                        <a:t>AU2040251</a:t>
                      </a:r>
                    </a:p>
                  </a:txBody>
                  <a:tcPr/>
                </a:tc>
                <a:extLst>
                  <a:ext uri="{0D108BD9-81ED-4DB2-BD59-A6C34878D82A}">
                    <a16:rowId xmlns:a16="http://schemas.microsoft.com/office/drawing/2014/main" val="1182762483"/>
                  </a:ext>
                </a:extLst>
              </a:tr>
              <a:tr h="461229">
                <a:tc>
                  <a:txBody>
                    <a:bodyPr/>
                    <a:lstStyle/>
                    <a:p>
                      <a:r>
                        <a:rPr lang="en-IN" dirty="0" err="1"/>
                        <a:t>Dhrumil</a:t>
                      </a:r>
                      <a:r>
                        <a:rPr lang="en-IN" dirty="0"/>
                        <a:t> Mistry </a:t>
                      </a:r>
                    </a:p>
                  </a:txBody>
                  <a:tcPr/>
                </a:tc>
                <a:tc>
                  <a:txBody>
                    <a:bodyPr/>
                    <a:lstStyle/>
                    <a:p>
                      <a:r>
                        <a:rPr lang="en-IN" dirty="0"/>
                        <a:t>AU1920184</a:t>
                      </a:r>
                    </a:p>
                  </a:txBody>
                  <a:tcPr/>
                </a:tc>
                <a:extLst>
                  <a:ext uri="{0D108BD9-81ED-4DB2-BD59-A6C34878D82A}">
                    <a16:rowId xmlns:a16="http://schemas.microsoft.com/office/drawing/2014/main" val="1314143045"/>
                  </a:ext>
                </a:extLst>
              </a:tr>
              <a:tr h="370840">
                <a:tc>
                  <a:txBody>
                    <a:bodyPr/>
                    <a:lstStyle/>
                    <a:p>
                      <a:r>
                        <a:rPr lang="en-IN" dirty="0"/>
                        <a:t>Aman </a:t>
                      </a:r>
                      <a:r>
                        <a:rPr lang="en-IN" dirty="0" err="1"/>
                        <a:t>Kurseja</a:t>
                      </a:r>
                      <a:endParaRPr lang="en-IN" dirty="0"/>
                    </a:p>
                  </a:txBody>
                  <a:tcPr/>
                </a:tc>
                <a:tc>
                  <a:txBody>
                    <a:bodyPr/>
                    <a:lstStyle/>
                    <a:p>
                      <a:r>
                        <a:rPr lang="en-IN" dirty="0"/>
                        <a:t>AU2020140</a:t>
                      </a:r>
                    </a:p>
                  </a:txBody>
                  <a:tcPr/>
                </a:tc>
                <a:extLst>
                  <a:ext uri="{0D108BD9-81ED-4DB2-BD59-A6C34878D82A}">
                    <a16:rowId xmlns:a16="http://schemas.microsoft.com/office/drawing/2014/main" val="1114806675"/>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10"/>
          <p:cNvSpPr txBox="1"/>
          <p:nvPr/>
        </p:nvSpPr>
        <p:spPr>
          <a:xfrm>
            <a:off x="8401811" y="6464985"/>
            <a:ext cx="231900" cy="184800"/>
          </a:xfrm>
          <a:prstGeom prst="rect">
            <a:avLst/>
          </a:prstGeom>
          <a:noFill/>
          <a:ln>
            <a:noFill/>
          </a:ln>
        </p:spPr>
        <p:txBody>
          <a:bodyPr spcFirstLastPara="1" wrap="square" lIns="0" tIns="0" rIns="0" bIns="0" anchor="t" anchorCtr="0">
            <a:spAutoFit/>
          </a:bodyPr>
          <a:lstStyle/>
          <a:p>
            <a:pPr marL="38100" marR="0" lvl="0" indent="0" algn="l" rtl="0">
              <a:lnSpc>
                <a:spcPct val="103333"/>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888888"/>
                </a:solidFill>
                <a:latin typeface="Arial"/>
                <a:ea typeface="Arial"/>
                <a:cs typeface="Arial"/>
                <a:sym typeface="Arial"/>
              </a:rPr>
              <a:t>10</a:t>
            </a:fld>
            <a:endParaRPr sz="1200" b="0" i="0" u="none" strike="noStrike" cap="none">
              <a:solidFill>
                <a:schemeClr val="dk1"/>
              </a:solidFill>
              <a:latin typeface="Arial"/>
              <a:ea typeface="Arial"/>
              <a:cs typeface="Arial"/>
              <a:sym typeface="Arial"/>
            </a:endParaRPr>
          </a:p>
        </p:txBody>
      </p:sp>
      <p:sp>
        <p:nvSpPr>
          <p:cNvPr id="203" name="Google Shape;203;p10"/>
          <p:cNvSpPr txBox="1"/>
          <p:nvPr/>
        </p:nvSpPr>
        <p:spPr>
          <a:xfrm>
            <a:off x="2819150" y="2334850"/>
            <a:ext cx="3078300" cy="11211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3600"/>
              <a:buFont typeface="Arial"/>
              <a:buNone/>
            </a:pPr>
            <a:r>
              <a:rPr lang="en-US" sz="3600" b="1" i="0" u="none" strike="noStrike" cap="none">
                <a:solidFill>
                  <a:srgbClr val="C00000"/>
                </a:solidFill>
                <a:latin typeface="Arial"/>
                <a:ea typeface="Arial"/>
                <a:cs typeface="Arial"/>
                <a:sym typeface="Arial"/>
              </a:rPr>
              <a:t>Thank you !</a:t>
            </a:r>
            <a:endParaRPr sz="3600" b="1" i="0" u="none" strike="noStrike" cap="none">
              <a:solidFill>
                <a:srgbClr val="C00000"/>
              </a:solidFill>
              <a:latin typeface="Arial"/>
              <a:ea typeface="Arial"/>
              <a:cs typeface="Arial"/>
              <a:sym typeface="Arial"/>
            </a:endParaRPr>
          </a:p>
          <a:p>
            <a:pPr marL="12700" marR="0" lvl="0" indent="0" algn="l" rtl="0">
              <a:lnSpc>
                <a:spcPct val="100000"/>
              </a:lnSpc>
              <a:spcBef>
                <a:spcPts val="0"/>
              </a:spcBef>
              <a:spcAft>
                <a:spcPts val="0"/>
              </a:spcAft>
              <a:buClr>
                <a:srgbClr val="000000"/>
              </a:buClr>
              <a:buSzPts val="3600"/>
              <a:buFont typeface="Arial"/>
              <a:buNone/>
            </a:pPr>
            <a:endParaRPr sz="3600" b="1" i="0" u="none" strike="noStrike" cap="none">
              <a:solidFill>
                <a:srgbClr val="C00000"/>
              </a:solidFill>
              <a:latin typeface="Arial"/>
              <a:ea typeface="Arial"/>
              <a:cs typeface="Arial"/>
              <a:sym typeface="Arial"/>
            </a:endParaRPr>
          </a:p>
        </p:txBody>
      </p:sp>
      <p:sp>
        <p:nvSpPr>
          <p:cNvPr id="204" name="Google Shape;204;p10"/>
          <p:cNvSpPr txBox="1"/>
          <p:nvPr/>
        </p:nvSpPr>
        <p:spPr>
          <a:xfrm>
            <a:off x="2351277" y="3036569"/>
            <a:ext cx="4098300" cy="44310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2800"/>
              <a:buFont typeface="Arial"/>
              <a:buNone/>
            </a:pPr>
            <a:endParaRPr sz="2800" b="0" i="0" u="none" strike="noStrike" cap="none">
              <a:solidFill>
                <a:schemeClr val="dk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g150e0c6bf84_0_0" descr="https://ieeexplore.ieee.org/mediastore_new/IEEE/content/media/7693/8638654/8591877/lopez.t1-2887258-large.gif"/>
          <p:cNvSpPr/>
          <p:nvPr/>
        </p:nvSpPr>
        <p:spPr>
          <a:xfrm>
            <a:off x="155575" y="-144463"/>
            <a:ext cx="30480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9" name="Google Shape;99;g150e0c6bf84_0_0"/>
          <p:cNvSpPr txBox="1">
            <a:spLocks noGrp="1"/>
          </p:cNvSpPr>
          <p:nvPr>
            <p:ph type="sldNum" idx="12"/>
          </p:nvPr>
        </p:nvSpPr>
        <p:spPr>
          <a:xfrm>
            <a:off x="6457950" y="6356351"/>
            <a:ext cx="20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2</a:t>
            </a:fld>
            <a:endParaRPr/>
          </a:p>
        </p:txBody>
      </p:sp>
      <p:sp>
        <p:nvSpPr>
          <p:cNvPr id="100" name="Google Shape;100;g150e0c6bf84_0_0"/>
          <p:cNvSpPr txBox="1"/>
          <p:nvPr/>
        </p:nvSpPr>
        <p:spPr>
          <a:xfrm>
            <a:off x="460375" y="990600"/>
            <a:ext cx="8226300" cy="1508065"/>
          </a:xfrm>
          <a:prstGeom prst="rect">
            <a:avLst/>
          </a:prstGeom>
          <a:noFill/>
          <a:ln>
            <a:noFill/>
          </a:ln>
        </p:spPr>
        <p:txBody>
          <a:bodyPr spcFirstLastPara="1" wrap="square" lIns="91425" tIns="45700" rIns="91425" bIns="45700" anchor="t" anchorCtr="0">
            <a:spAutoFit/>
          </a:bodyPr>
          <a:lstStyle/>
          <a:p>
            <a:pPr marL="457200" marR="0" lvl="0" indent="-349250" algn="l" rtl="0">
              <a:lnSpc>
                <a:spcPct val="100000"/>
              </a:lnSpc>
              <a:spcBef>
                <a:spcPts val="0"/>
              </a:spcBef>
              <a:spcAft>
                <a:spcPts val="0"/>
              </a:spcAft>
              <a:buClr>
                <a:srgbClr val="002060"/>
              </a:buClr>
              <a:buSzPts val="1900"/>
              <a:buFont typeface="Calibri"/>
              <a:buChar char="●"/>
            </a:pPr>
            <a:r>
              <a:rPr lang="en-IN" sz="1900" dirty="0">
                <a:solidFill>
                  <a:srgbClr val="002060"/>
                </a:solidFill>
                <a:latin typeface="Calibri"/>
                <a:ea typeface="Calibri"/>
                <a:cs typeface="Calibri"/>
                <a:sym typeface="Calibri"/>
              </a:rPr>
              <a:t>Name of Project: App</a:t>
            </a:r>
          </a:p>
          <a:p>
            <a:pPr marL="107950" marR="0" lvl="0" algn="l" rtl="0">
              <a:lnSpc>
                <a:spcPct val="100000"/>
              </a:lnSpc>
              <a:spcBef>
                <a:spcPts val="0"/>
              </a:spcBef>
              <a:spcAft>
                <a:spcPts val="0"/>
              </a:spcAft>
              <a:buClr>
                <a:srgbClr val="002060"/>
              </a:buClr>
              <a:buSzPts val="1900"/>
            </a:pPr>
            <a:endParaRPr sz="1900" dirty="0">
              <a:solidFill>
                <a:srgbClr val="002060"/>
              </a:solidFill>
              <a:latin typeface="Calibri"/>
              <a:ea typeface="Calibri"/>
              <a:cs typeface="Calibri"/>
              <a:sym typeface="Calibri"/>
            </a:endParaRPr>
          </a:p>
          <a:p>
            <a:pPr marL="457200" marR="0" lvl="0" indent="-349250" algn="l" rtl="0">
              <a:lnSpc>
                <a:spcPct val="100000"/>
              </a:lnSpc>
              <a:spcBef>
                <a:spcPts val="0"/>
              </a:spcBef>
              <a:spcAft>
                <a:spcPts val="0"/>
              </a:spcAft>
              <a:buClr>
                <a:srgbClr val="002060"/>
              </a:buClr>
              <a:buSzPts val="1900"/>
              <a:buFont typeface="Calibri"/>
              <a:buChar char="●"/>
            </a:pPr>
            <a:r>
              <a:rPr lang="en-US" sz="1900" dirty="0">
                <a:solidFill>
                  <a:srgbClr val="002060"/>
                </a:solidFill>
                <a:latin typeface="Calibri"/>
                <a:ea typeface="Calibri"/>
                <a:cs typeface="Calibri"/>
                <a:sym typeface="Calibri"/>
              </a:rPr>
              <a:t>Focus of Project: Fitness And Health</a:t>
            </a:r>
            <a:endParaRPr sz="1900" dirty="0">
              <a:solidFill>
                <a:srgbClr val="002060"/>
              </a:solidFill>
              <a:latin typeface="Calibri"/>
              <a:ea typeface="Calibri"/>
              <a:cs typeface="Calibri"/>
              <a:sym typeface="Calibri"/>
            </a:endParaRPr>
          </a:p>
          <a:p>
            <a:pPr marL="0" marR="0" lvl="0" indent="0" algn="l" rtl="0">
              <a:lnSpc>
                <a:spcPct val="100000"/>
              </a:lnSpc>
              <a:spcBef>
                <a:spcPts val="0"/>
              </a:spcBef>
              <a:spcAft>
                <a:spcPts val="0"/>
              </a:spcAft>
              <a:buNone/>
            </a:pPr>
            <a:endParaRPr sz="1900" dirty="0">
              <a:solidFill>
                <a:srgbClr val="00206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dirty="0">
              <a:solidFill>
                <a:srgbClr val="002060"/>
              </a:solidFill>
              <a:latin typeface="Calibri"/>
              <a:ea typeface="Calibri"/>
              <a:cs typeface="Calibri"/>
              <a:sym typeface="Calibri"/>
            </a:endParaRPr>
          </a:p>
        </p:txBody>
      </p:sp>
      <p:sp>
        <p:nvSpPr>
          <p:cNvPr id="101" name="Google Shape;101;g150e0c6bf84_0_0"/>
          <p:cNvSpPr txBox="1"/>
          <p:nvPr/>
        </p:nvSpPr>
        <p:spPr>
          <a:xfrm>
            <a:off x="0" y="-1"/>
            <a:ext cx="8229600" cy="701700"/>
          </a:xfrm>
          <a:prstGeom prst="rect">
            <a:avLst/>
          </a:prstGeom>
          <a:noFill/>
          <a:ln>
            <a:noFill/>
          </a:ln>
        </p:spPr>
        <p:txBody>
          <a:bodyPr spcFirstLastPara="1" wrap="square" lIns="91425" tIns="45700" rIns="91425" bIns="45700" anchor="ctr" anchorCtr="0">
            <a:normAutofit fontScale="92500" lnSpcReduction="20000"/>
          </a:bodyPr>
          <a:lstStyle/>
          <a:p>
            <a:pPr marL="0" marR="0" lvl="0" indent="0" algn="l" rtl="0">
              <a:lnSpc>
                <a:spcPct val="100000"/>
              </a:lnSpc>
              <a:spcBef>
                <a:spcPts val="0"/>
              </a:spcBef>
              <a:spcAft>
                <a:spcPts val="0"/>
              </a:spcAft>
              <a:buClr>
                <a:srgbClr val="C00000"/>
              </a:buClr>
              <a:buSzPct val="100000"/>
              <a:buFont typeface="Calibri"/>
              <a:buNone/>
            </a:pPr>
            <a:r>
              <a:rPr lang="en-US" sz="3000" b="1" i="0" u="none" strike="noStrike" cap="none" dirty="0">
                <a:solidFill>
                  <a:srgbClr val="C00000"/>
                </a:solidFill>
                <a:latin typeface="Calibri"/>
                <a:ea typeface="Calibri"/>
                <a:cs typeface="Calibri"/>
                <a:sym typeface="Calibri"/>
              </a:rPr>
              <a:t>Finalized Project Details</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2060"/>
              </a:buClr>
              <a:buSzPct val="100000"/>
              <a:buFont typeface="Calibri"/>
              <a:buNone/>
            </a:pPr>
            <a:r>
              <a:rPr lang="en-US" sz="2200" b="0" i="0" u="none" strike="noStrike" cap="none" dirty="0">
                <a:solidFill>
                  <a:srgbClr val="002060"/>
                </a:solidFill>
                <a:latin typeface="Calibri"/>
                <a:ea typeface="Calibri"/>
                <a:cs typeface="Calibri"/>
                <a:sym typeface="Calibri"/>
              </a:rPr>
              <a:t>- What is the Problem definition ?</a:t>
            </a:r>
            <a:endParaRPr sz="1400" b="0" i="0" u="none" strike="noStrike" cap="none" dirty="0">
              <a:solidFill>
                <a:srgbClr val="000000"/>
              </a:solidFill>
              <a:latin typeface="Arial"/>
              <a:ea typeface="Arial"/>
              <a:cs typeface="Arial"/>
              <a:sym typeface="Arial"/>
            </a:endParaRPr>
          </a:p>
        </p:txBody>
      </p:sp>
      <p:cxnSp>
        <p:nvCxnSpPr>
          <p:cNvPr id="102" name="Google Shape;102;g150e0c6bf84_0_0"/>
          <p:cNvCxnSpPr/>
          <p:nvPr/>
        </p:nvCxnSpPr>
        <p:spPr>
          <a:xfrm>
            <a:off x="0" y="701674"/>
            <a:ext cx="9144000" cy="0"/>
          </a:xfrm>
          <a:prstGeom prst="straightConnector1">
            <a:avLst/>
          </a:prstGeom>
          <a:noFill/>
          <a:ln w="38100" cap="flat" cmpd="sng">
            <a:solidFill>
              <a:schemeClr val="accent1"/>
            </a:solidFill>
            <a:prstDash val="solid"/>
            <a:miter lim="800000"/>
            <a:headEnd type="none" w="sm" len="sm"/>
            <a:tailEnd type="none" w="sm" len="sm"/>
          </a:ln>
        </p:spPr>
      </p:cxnSp>
      <p:pic>
        <p:nvPicPr>
          <p:cNvPr id="3" name="Picture 2">
            <a:extLst>
              <a:ext uri="{FF2B5EF4-FFF2-40B4-BE49-F238E27FC236}">
                <a16:creationId xmlns:a16="http://schemas.microsoft.com/office/drawing/2014/main" id="{F7B159C0-8EC6-43BC-38B1-F2AA8CB4F953}"/>
              </a:ext>
            </a:extLst>
          </p:cNvPr>
          <p:cNvPicPr>
            <a:picLocks noChangeAspect="1"/>
          </p:cNvPicPr>
          <p:nvPr/>
        </p:nvPicPr>
        <p:blipFill>
          <a:blip r:embed="rId3"/>
          <a:stretch>
            <a:fillRect/>
          </a:stretch>
        </p:blipFill>
        <p:spPr>
          <a:xfrm>
            <a:off x="155575" y="2498665"/>
            <a:ext cx="5902482" cy="3935386"/>
          </a:xfrm>
          <a:prstGeom prst="rect">
            <a:avLst/>
          </a:prstGeom>
        </p:spPr>
      </p:pic>
      <p:pic>
        <p:nvPicPr>
          <p:cNvPr id="5" name="Picture 4">
            <a:extLst>
              <a:ext uri="{FF2B5EF4-FFF2-40B4-BE49-F238E27FC236}">
                <a16:creationId xmlns:a16="http://schemas.microsoft.com/office/drawing/2014/main" id="{14FDAC59-5DAD-7F21-B01F-3026D0699222}"/>
              </a:ext>
            </a:extLst>
          </p:cNvPr>
          <p:cNvPicPr>
            <a:picLocks noChangeAspect="1"/>
          </p:cNvPicPr>
          <p:nvPr/>
        </p:nvPicPr>
        <p:blipFill>
          <a:blip r:embed="rId4"/>
          <a:stretch>
            <a:fillRect/>
          </a:stretch>
        </p:blipFill>
        <p:spPr>
          <a:xfrm>
            <a:off x="6362857" y="2498665"/>
            <a:ext cx="2476788" cy="1653060"/>
          </a:xfrm>
          <a:prstGeom prst="rect">
            <a:avLst/>
          </a:prstGeom>
        </p:spPr>
      </p:pic>
      <p:pic>
        <p:nvPicPr>
          <p:cNvPr id="7" name="Picture 6">
            <a:extLst>
              <a:ext uri="{FF2B5EF4-FFF2-40B4-BE49-F238E27FC236}">
                <a16:creationId xmlns:a16="http://schemas.microsoft.com/office/drawing/2014/main" id="{25A1B811-5094-C10E-920C-E2140F5F0B7C}"/>
              </a:ext>
            </a:extLst>
          </p:cNvPr>
          <p:cNvPicPr>
            <a:picLocks noChangeAspect="1"/>
          </p:cNvPicPr>
          <p:nvPr/>
        </p:nvPicPr>
        <p:blipFill>
          <a:blip r:embed="rId5"/>
          <a:stretch>
            <a:fillRect/>
          </a:stretch>
        </p:blipFill>
        <p:spPr>
          <a:xfrm>
            <a:off x="6293923" y="4654131"/>
            <a:ext cx="2614655" cy="17022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0">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g18d8d641e4a_3_18" descr="https://ieeexplore.ieee.org/mediastore_new/IEEE/content/media/7693/8638654/8591877/lopez.t1-2887258-large.gif"/>
          <p:cNvSpPr/>
          <p:nvPr/>
        </p:nvSpPr>
        <p:spPr>
          <a:xfrm>
            <a:off x="155575" y="-144463"/>
            <a:ext cx="30480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09" name="Google Shape;109;g18d8d641e4a_3_18"/>
          <p:cNvSpPr txBox="1"/>
          <p:nvPr/>
        </p:nvSpPr>
        <p:spPr>
          <a:xfrm>
            <a:off x="0" y="-1"/>
            <a:ext cx="8229600" cy="701700"/>
          </a:xfrm>
          <a:prstGeom prst="rect">
            <a:avLst/>
          </a:prstGeom>
          <a:noFill/>
          <a:ln>
            <a:noFill/>
          </a:ln>
        </p:spPr>
        <p:txBody>
          <a:bodyPr spcFirstLastPara="1" wrap="square" lIns="91425" tIns="45700" rIns="91425" bIns="45700" anchor="ctr" anchorCtr="0">
            <a:normAutofit/>
          </a:bodyPr>
          <a:lstStyle/>
          <a:p>
            <a:pPr marL="0" marR="0" lvl="0" indent="0" algn="l" rtl="0">
              <a:lnSpc>
                <a:spcPct val="100000"/>
              </a:lnSpc>
              <a:spcBef>
                <a:spcPts val="0"/>
              </a:spcBef>
              <a:spcAft>
                <a:spcPts val="0"/>
              </a:spcAft>
              <a:buClr>
                <a:srgbClr val="C00000"/>
              </a:buClr>
              <a:buSzPts val="3000"/>
              <a:buFont typeface="Calibri"/>
              <a:buNone/>
            </a:pPr>
            <a:r>
              <a:rPr lang="en-US" sz="3000" b="1" dirty="0">
                <a:solidFill>
                  <a:srgbClr val="C00000"/>
                </a:solidFill>
                <a:latin typeface="Calibri"/>
                <a:ea typeface="Calibri"/>
                <a:cs typeface="Calibri"/>
                <a:sym typeface="Calibri"/>
              </a:rPr>
              <a:t>Project Title</a:t>
            </a:r>
            <a:endParaRPr sz="1400" b="0" i="0" u="none" strike="noStrike" cap="none" dirty="0">
              <a:solidFill>
                <a:srgbClr val="000000"/>
              </a:solidFill>
              <a:latin typeface="Arial"/>
              <a:ea typeface="Arial"/>
              <a:cs typeface="Arial"/>
              <a:sym typeface="Arial"/>
            </a:endParaRPr>
          </a:p>
        </p:txBody>
      </p:sp>
      <p:cxnSp>
        <p:nvCxnSpPr>
          <p:cNvPr id="110" name="Google Shape;110;g18d8d641e4a_3_18"/>
          <p:cNvCxnSpPr/>
          <p:nvPr/>
        </p:nvCxnSpPr>
        <p:spPr>
          <a:xfrm>
            <a:off x="0" y="701674"/>
            <a:ext cx="9144000" cy="0"/>
          </a:xfrm>
          <a:prstGeom prst="straightConnector1">
            <a:avLst/>
          </a:prstGeom>
          <a:noFill/>
          <a:ln w="38100" cap="flat" cmpd="sng">
            <a:solidFill>
              <a:schemeClr val="accent1"/>
            </a:solidFill>
            <a:prstDash val="solid"/>
            <a:miter lim="800000"/>
            <a:headEnd type="none" w="sm" len="sm"/>
            <a:tailEnd type="none" w="sm" len="sm"/>
          </a:ln>
        </p:spPr>
      </p:cxnSp>
      <p:sp>
        <p:nvSpPr>
          <p:cNvPr id="111" name="Google Shape;111;g18d8d641e4a_3_18"/>
          <p:cNvSpPr txBox="1"/>
          <p:nvPr/>
        </p:nvSpPr>
        <p:spPr>
          <a:xfrm>
            <a:off x="214325" y="1323025"/>
            <a:ext cx="8443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112" name="Google Shape;112;g18d8d641e4a_3_18"/>
          <p:cNvSpPr txBox="1"/>
          <p:nvPr/>
        </p:nvSpPr>
        <p:spPr>
          <a:xfrm>
            <a:off x="185750" y="1108700"/>
            <a:ext cx="8615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113" name="Google Shape;113;g18d8d641e4a_3_18"/>
          <p:cNvSpPr txBox="1"/>
          <p:nvPr/>
        </p:nvSpPr>
        <p:spPr>
          <a:xfrm>
            <a:off x="107727" y="961454"/>
            <a:ext cx="8501100" cy="80018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4000" b="1" i="1" u="sng" dirty="0">
                <a:latin typeface="Calibri"/>
                <a:ea typeface="Calibri"/>
                <a:cs typeface="Calibri"/>
                <a:sym typeface="Calibri"/>
              </a:rPr>
              <a:t>Project Title:-</a:t>
            </a:r>
            <a:endParaRPr sz="4000" b="1" i="1" u="sng" dirty="0">
              <a:latin typeface="Calibri"/>
              <a:ea typeface="Calibri"/>
              <a:cs typeface="Calibri"/>
              <a:sym typeface="Calibri"/>
            </a:endParaRPr>
          </a:p>
        </p:txBody>
      </p:sp>
      <p:sp>
        <p:nvSpPr>
          <p:cNvPr id="114" name="Google Shape;114;g18d8d641e4a_3_18"/>
          <p:cNvSpPr txBox="1"/>
          <p:nvPr/>
        </p:nvSpPr>
        <p:spPr>
          <a:xfrm>
            <a:off x="0" y="1761643"/>
            <a:ext cx="8501100" cy="615523"/>
          </a:xfrm>
          <a:prstGeom prst="rect">
            <a:avLst/>
          </a:prstGeom>
          <a:noFill/>
          <a:ln>
            <a:noFill/>
          </a:ln>
        </p:spPr>
        <p:txBody>
          <a:bodyPr spcFirstLastPara="1" wrap="square" lIns="91425" tIns="91425" rIns="91425" bIns="91425" anchor="t" anchorCtr="0">
            <a:spAutoFit/>
          </a:bodyPr>
          <a:lstStyle/>
          <a:p>
            <a:pPr marL="107950" lvl="0" algn="l" rtl="0">
              <a:spcBef>
                <a:spcPts val="0"/>
              </a:spcBef>
              <a:spcAft>
                <a:spcPts val="0"/>
              </a:spcAft>
              <a:buSzPts val="1900"/>
            </a:pPr>
            <a:r>
              <a:rPr lang="en-US" sz="2800" b="1" i="1" u="sng" dirty="0">
                <a:latin typeface="Calibri"/>
                <a:ea typeface="Calibri"/>
                <a:cs typeface="Calibri"/>
                <a:sym typeface="Calibri"/>
              </a:rPr>
              <a:t>Shape Shift</a:t>
            </a:r>
            <a:endParaRPr sz="2800" b="1" i="1" u="sng" dirty="0">
              <a:latin typeface="Calibri"/>
              <a:ea typeface="Calibri"/>
              <a:cs typeface="Calibri"/>
              <a:sym typeface="Calibri"/>
            </a:endParaRPr>
          </a:p>
        </p:txBody>
      </p:sp>
      <p:pic>
        <p:nvPicPr>
          <p:cNvPr id="3" name="Picture 2">
            <a:extLst>
              <a:ext uri="{FF2B5EF4-FFF2-40B4-BE49-F238E27FC236}">
                <a16:creationId xmlns:a16="http://schemas.microsoft.com/office/drawing/2014/main" id="{5B66C4C5-08B1-C774-422E-29C89810C270}"/>
              </a:ext>
            </a:extLst>
          </p:cNvPr>
          <p:cNvPicPr>
            <a:picLocks noChangeAspect="1"/>
          </p:cNvPicPr>
          <p:nvPr/>
        </p:nvPicPr>
        <p:blipFill>
          <a:blip r:embed="rId3"/>
          <a:stretch>
            <a:fillRect/>
          </a:stretch>
        </p:blipFill>
        <p:spPr>
          <a:xfrm>
            <a:off x="107727" y="2595357"/>
            <a:ext cx="2788767" cy="4183151"/>
          </a:xfrm>
          <a:prstGeom prst="rect">
            <a:avLst/>
          </a:prstGeom>
        </p:spPr>
      </p:pic>
      <p:pic>
        <p:nvPicPr>
          <p:cNvPr id="5" name="Picture 4">
            <a:extLst>
              <a:ext uri="{FF2B5EF4-FFF2-40B4-BE49-F238E27FC236}">
                <a16:creationId xmlns:a16="http://schemas.microsoft.com/office/drawing/2014/main" id="{A2D6DD61-85A2-2722-A0A4-E1F3DEFF929D}"/>
              </a:ext>
            </a:extLst>
          </p:cNvPr>
          <p:cNvPicPr>
            <a:picLocks noChangeAspect="1"/>
          </p:cNvPicPr>
          <p:nvPr/>
        </p:nvPicPr>
        <p:blipFill>
          <a:blip r:embed="rId4"/>
          <a:stretch>
            <a:fillRect/>
          </a:stretch>
        </p:blipFill>
        <p:spPr>
          <a:xfrm>
            <a:off x="3105563" y="4309741"/>
            <a:ext cx="5930709" cy="2450468"/>
          </a:xfrm>
          <a:prstGeom prst="rect">
            <a:avLst/>
          </a:prstGeom>
        </p:spPr>
      </p:pic>
      <p:pic>
        <p:nvPicPr>
          <p:cNvPr id="7" name="Picture 6">
            <a:extLst>
              <a:ext uri="{FF2B5EF4-FFF2-40B4-BE49-F238E27FC236}">
                <a16:creationId xmlns:a16="http://schemas.microsoft.com/office/drawing/2014/main" id="{60DA0ECC-0469-137B-F3FB-120DA7622645}"/>
              </a:ext>
            </a:extLst>
          </p:cNvPr>
          <p:cNvPicPr>
            <a:picLocks noChangeAspect="1"/>
          </p:cNvPicPr>
          <p:nvPr/>
        </p:nvPicPr>
        <p:blipFill>
          <a:blip r:embed="rId5"/>
          <a:stretch>
            <a:fillRect/>
          </a:stretch>
        </p:blipFill>
        <p:spPr>
          <a:xfrm>
            <a:off x="3197207" y="2128369"/>
            <a:ext cx="5839066" cy="209797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g153aa394336_0_19" descr="https://ieeexplore.ieee.org/mediastore_new/IEEE/content/media/7693/8638654/8591877/lopez.t1-2887258-large.gif"/>
          <p:cNvSpPr/>
          <p:nvPr/>
        </p:nvSpPr>
        <p:spPr>
          <a:xfrm>
            <a:off x="155575" y="-144463"/>
            <a:ext cx="30480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1" name="Google Shape;121;g153aa394336_0_19"/>
          <p:cNvSpPr txBox="1">
            <a:spLocks noGrp="1"/>
          </p:cNvSpPr>
          <p:nvPr>
            <p:ph type="sldNum" idx="12"/>
          </p:nvPr>
        </p:nvSpPr>
        <p:spPr>
          <a:xfrm>
            <a:off x="6457950" y="6356351"/>
            <a:ext cx="20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4</a:t>
            </a:fld>
            <a:endParaRPr/>
          </a:p>
        </p:txBody>
      </p:sp>
      <p:sp>
        <p:nvSpPr>
          <p:cNvPr id="122" name="Google Shape;122;g153aa394336_0_19"/>
          <p:cNvSpPr txBox="1"/>
          <p:nvPr/>
        </p:nvSpPr>
        <p:spPr>
          <a:xfrm>
            <a:off x="-1" y="-1"/>
            <a:ext cx="9143999" cy="701700"/>
          </a:xfrm>
          <a:prstGeom prst="rect">
            <a:avLst/>
          </a:prstGeom>
          <a:noFill/>
          <a:ln>
            <a:noFill/>
          </a:ln>
        </p:spPr>
        <p:txBody>
          <a:bodyPr spcFirstLastPara="1" wrap="square" lIns="91425" tIns="45700" rIns="91425" bIns="45700" anchor="ctr" anchorCtr="0">
            <a:normAutofit fontScale="85000" lnSpcReduction="20000"/>
          </a:bodyPr>
          <a:lstStyle/>
          <a:p>
            <a:pPr marL="0" marR="0" lvl="0" indent="0" algn="l" rtl="0">
              <a:lnSpc>
                <a:spcPct val="100000"/>
              </a:lnSpc>
              <a:spcBef>
                <a:spcPts val="0"/>
              </a:spcBef>
              <a:spcAft>
                <a:spcPts val="0"/>
              </a:spcAft>
              <a:buClr>
                <a:srgbClr val="C00000"/>
              </a:buClr>
              <a:buSzPct val="100000"/>
              <a:buFont typeface="Calibri"/>
              <a:buNone/>
            </a:pPr>
            <a:r>
              <a:rPr lang="en-US" sz="3000" b="1" i="0" u="none" strike="noStrike" cap="none" dirty="0">
                <a:solidFill>
                  <a:srgbClr val="C00000"/>
                </a:solidFill>
                <a:latin typeface="Calibri"/>
                <a:ea typeface="Calibri"/>
                <a:cs typeface="Calibri"/>
                <a:sym typeface="Calibri"/>
              </a:rPr>
              <a:t>Tools</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2060"/>
              </a:buClr>
              <a:buSzPct val="100000"/>
              <a:buFont typeface="Calibri"/>
              <a:buNone/>
            </a:pPr>
            <a:r>
              <a:rPr lang="en-US" sz="2200" b="0" i="0" u="none" strike="noStrike" cap="none" dirty="0">
                <a:solidFill>
                  <a:srgbClr val="002060"/>
                </a:solidFill>
                <a:latin typeface="Calibri"/>
                <a:ea typeface="Calibri"/>
                <a:cs typeface="Calibri"/>
                <a:sym typeface="Calibri"/>
              </a:rPr>
              <a:t>- </a:t>
            </a:r>
            <a:r>
              <a:rPr lang="en-US" sz="2200" dirty="0">
                <a:solidFill>
                  <a:srgbClr val="002060"/>
                </a:solidFill>
                <a:latin typeface="Calibri"/>
                <a:ea typeface="Calibri"/>
                <a:cs typeface="Calibri"/>
                <a:sym typeface="Calibri"/>
              </a:rPr>
              <a:t>In this section we have described the tools which can be useful for making the  project</a:t>
            </a:r>
            <a:endParaRPr sz="1400" b="0" i="0" u="none" strike="noStrike" cap="none" dirty="0">
              <a:solidFill>
                <a:srgbClr val="000000"/>
              </a:solidFill>
              <a:latin typeface="Arial"/>
              <a:ea typeface="Arial"/>
              <a:cs typeface="Arial"/>
              <a:sym typeface="Arial"/>
            </a:endParaRPr>
          </a:p>
        </p:txBody>
      </p:sp>
      <p:cxnSp>
        <p:nvCxnSpPr>
          <p:cNvPr id="123" name="Google Shape;123;g153aa394336_0_19"/>
          <p:cNvCxnSpPr/>
          <p:nvPr/>
        </p:nvCxnSpPr>
        <p:spPr>
          <a:xfrm>
            <a:off x="0" y="701674"/>
            <a:ext cx="9144000" cy="0"/>
          </a:xfrm>
          <a:prstGeom prst="straightConnector1">
            <a:avLst/>
          </a:prstGeom>
          <a:noFill/>
          <a:ln w="38100" cap="flat" cmpd="sng">
            <a:solidFill>
              <a:schemeClr val="accent1"/>
            </a:solidFill>
            <a:prstDash val="solid"/>
            <a:miter lim="800000"/>
            <a:headEnd type="none" w="sm" len="sm"/>
            <a:tailEnd type="none" w="sm" len="sm"/>
          </a:ln>
        </p:spPr>
      </p:cxnSp>
      <p:sp>
        <p:nvSpPr>
          <p:cNvPr id="124" name="Google Shape;124;g153aa394336_0_19"/>
          <p:cNvSpPr txBox="1"/>
          <p:nvPr/>
        </p:nvSpPr>
        <p:spPr>
          <a:xfrm>
            <a:off x="0" y="701650"/>
            <a:ext cx="9144000" cy="6455583"/>
          </a:xfrm>
          <a:prstGeom prst="rect">
            <a:avLst/>
          </a:prstGeom>
          <a:noFill/>
          <a:ln>
            <a:noFill/>
          </a:ln>
        </p:spPr>
        <p:txBody>
          <a:bodyPr spcFirstLastPara="1" wrap="square" lIns="91425" tIns="91425" rIns="91425" bIns="91425" anchor="t" anchorCtr="0">
            <a:spAutoFit/>
          </a:bodyPr>
          <a:lstStyle/>
          <a:p>
            <a:pPr marL="457200" marR="0" lvl="0" indent="-349250" algn="l" rtl="0">
              <a:lnSpc>
                <a:spcPct val="100000"/>
              </a:lnSpc>
              <a:spcBef>
                <a:spcPts val="0"/>
              </a:spcBef>
              <a:spcAft>
                <a:spcPts val="0"/>
              </a:spcAft>
              <a:buClr>
                <a:srgbClr val="002060"/>
              </a:buClr>
              <a:buSzPts val="1900"/>
              <a:buFont typeface="Calibri"/>
              <a:buChar char="●"/>
            </a:pPr>
            <a:r>
              <a:rPr lang="en-US" sz="1900" b="1" dirty="0">
                <a:solidFill>
                  <a:srgbClr val="002060"/>
                </a:solidFill>
                <a:latin typeface="Calibri"/>
                <a:ea typeface="Calibri"/>
                <a:cs typeface="Calibri"/>
                <a:sym typeface="Calibri"/>
              </a:rPr>
              <a:t>Figma</a:t>
            </a:r>
          </a:p>
          <a:p>
            <a:pPr marL="107950" marR="0" lvl="0" algn="l" rtl="0">
              <a:lnSpc>
                <a:spcPct val="150000"/>
              </a:lnSpc>
              <a:spcBef>
                <a:spcPts val="0"/>
              </a:spcBef>
              <a:spcAft>
                <a:spcPts val="0"/>
              </a:spcAft>
              <a:buClr>
                <a:srgbClr val="002060"/>
              </a:buClr>
              <a:buSzPts val="1900"/>
            </a:pPr>
            <a:r>
              <a:rPr lang="en-US" sz="1500" b="0" i="0" dirty="0">
                <a:solidFill>
                  <a:srgbClr val="002060"/>
                </a:solidFill>
                <a:effectLst/>
                <a:latin typeface="Calibri" panose="020F0502020204030204" pitchFamily="34" charset="0"/>
                <a:ea typeface="Calibri" panose="020F0502020204030204" pitchFamily="34" charset="0"/>
                <a:cs typeface="Calibri" panose="020F0502020204030204" pitchFamily="34" charset="0"/>
              </a:rPr>
              <a:t>Figma is a cloud-based design tool that allows teams to collaborate on user interface design and prototyping. It offers a streamlined, intuitive interface for creating wireframes, prototypes, and designs. With Figma, multiple team members can work on the same design simultaneously and see each other's changes in real-time, reducing the need for manual version control. Figma also supports vector networks and components, making it easy to build scalable designs and manage design systems. Additionally, Figma's collaboration and commenting features enable teams to share feedback, provide suggestions, and keep track of design decisions. Overall, Figma is a comprehensive design tool for teams that streamlines the design process, reduces the time spent on manual tasks, and promotes collaboration.</a:t>
            </a:r>
          </a:p>
          <a:p>
            <a:pPr marL="107950" marR="0" lvl="0" algn="l" rtl="0">
              <a:lnSpc>
                <a:spcPct val="150000"/>
              </a:lnSpc>
              <a:spcBef>
                <a:spcPts val="0"/>
              </a:spcBef>
              <a:spcAft>
                <a:spcPts val="0"/>
              </a:spcAft>
              <a:buClr>
                <a:srgbClr val="002060"/>
              </a:buClr>
              <a:buSzPts val="1900"/>
            </a:pPr>
            <a:endParaRPr lang="en-US" sz="15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marL="393700" marR="0" lvl="0" indent="-285750" algn="l" rtl="0">
              <a:lnSpc>
                <a:spcPct val="150000"/>
              </a:lnSpc>
              <a:spcBef>
                <a:spcPts val="0"/>
              </a:spcBef>
              <a:spcAft>
                <a:spcPts val="0"/>
              </a:spcAft>
              <a:buClr>
                <a:srgbClr val="002060"/>
              </a:buClr>
              <a:buSzPts val="1900"/>
              <a:buFont typeface="Arial" panose="020B0604020202020204" pitchFamily="34" charset="0"/>
              <a:buChar char="•"/>
            </a:pPr>
            <a:r>
              <a:rPr lang="en-US" sz="1900" b="1" dirty="0">
                <a:solidFill>
                  <a:srgbClr val="002060"/>
                </a:solidFill>
                <a:latin typeface="Calibri" panose="020F0502020204030204" pitchFamily="34" charset="0"/>
                <a:ea typeface="Calibri" panose="020F0502020204030204" pitchFamily="34" charset="0"/>
                <a:cs typeface="Calibri" panose="020F0502020204030204" pitchFamily="34" charset="0"/>
              </a:rPr>
              <a:t>Adobe </a:t>
            </a:r>
            <a:r>
              <a:rPr lang="en-IN" sz="1900" b="1" dirty="0">
                <a:solidFill>
                  <a:srgbClr val="002060"/>
                </a:solidFill>
                <a:latin typeface="Calibri" panose="020F0502020204030204" pitchFamily="34" charset="0"/>
                <a:ea typeface="Calibri" panose="020F0502020204030204" pitchFamily="34" charset="0"/>
                <a:cs typeface="Calibri" panose="020F0502020204030204" pitchFamily="34" charset="0"/>
              </a:rPr>
              <a:t>Illustrators</a:t>
            </a:r>
          </a:p>
          <a:p>
            <a:pPr marL="107950" marR="0" lvl="0" algn="l" rtl="0">
              <a:lnSpc>
                <a:spcPct val="150000"/>
              </a:lnSpc>
              <a:spcBef>
                <a:spcPts val="0"/>
              </a:spcBef>
              <a:spcAft>
                <a:spcPts val="0"/>
              </a:spcAft>
              <a:buClr>
                <a:srgbClr val="002060"/>
              </a:buClr>
              <a:buSzPts val="1900"/>
            </a:pPr>
            <a:r>
              <a:rPr lang="en-US" sz="1500" b="0" i="0" dirty="0">
                <a:solidFill>
                  <a:srgbClr val="002060"/>
                </a:solidFill>
                <a:effectLst/>
                <a:latin typeface="Calibri" panose="020F0502020204030204" pitchFamily="34" charset="0"/>
                <a:ea typeface="Calibri" panose="020F0502020204030204" pitchFamily="34" charset="0"/>
                <a:cs typeface="Calibri" panose="020F0502020204030204" pitchFamily="34" charset="0"/>
              </a:rPr>
              <a:t>Adobe Illustrator is a powerful vector graphics editor used by designers, artists, and professionals for creating illustrations, logos, and graphics. It allows users to design scalable artwork with precise shapes and colors, making it a popular choice for professionals in the graphic design, fashion, and advertising industries. Illustrator's features include shape creation, brush tools, text manipulation, color correction, and layer control, among others. It is often used for creating logos, icons, charts, illustrations, and product packaging designs, as well as for enhancing digital images, illustrations and prints. With its ability to work with a wide range of file formats.</a:t>
            </a:r>
            <a:endParaRPr lang="en-US" sz="1500" b="1" i="0" dirty="0">
              <a:solidFill>
                <a:srgbClr val="002060"/>
              </a:solidFill>
              <a:effectLst/>
              <a:latin typeface="Calibri" panose="020F0502020204030204" pitchFamily="34" charset="0"/>
              <a:ea typeface="Calibri" panose="020F0502020204030204" pitchFamily="34" charset="0"/>
              <a:cs typeface="Calibri" panose="020F0502020204030204" pitchFamily="34" charset="0"/>
            </a:endParaRPr>
          </a:p>
          <a:p>
            <a:pPr marL="107950" marR="0" lvl="0" algn="l" rtl="0">
              <a:lnSpc>
                <a:spcPct val="150000"/>
              </a:lnSpc>
              <a:spcBef>
                <a:spcPts val="0"/>
              </a:spcBef>
              <a:spcAft>
                <a:spcPts val="0"/>
              </a:spcAft>
              <a:buClr>
                <a:srgbClr val="002060"/>
              </a:buClr>
              <a:buSzPts val="1900"/>
            </a:pPr>
            <a:endParaRPr lang="en-US" sz="1500" dirty="0">
              <a:solidFill>
                <a:srgbClr val="002060"/>
              </a:solidFill>
              <a:latin typeface="Calibri" panose="020F0502020204030204" pitchFamily="34" charset="0"/>
              <a:ea typeface="Calibri" panose="020F0502020204030204" pitchFamily="34" charset="0"/>
              <a:cs typeface="Calibri" panose="020F0502020204030204" pitchFamily="34" charset="0"/>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g153aa394336_0_19" descr="https://ieeexplore.ieee.org/mediastore_new/IEEE/content/media/7693/8638654/8591877/lopez.t1-2887258-large.gif"/>
          <p:cNvSpPr/>
          <p:nvPr/>
        </p:nvSpPr>
        <p:spPr>
          <a:xfrm>
            <a:off x="155575" y="-144463"/>
            <a:ext cx="30480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21" name="Google Shape;121;g153aa394336_0_19"/>
          <p:cNvSpPr txBox="1">
            <a:spLocks noGrp="1"/>
          </p:cNvSpPr>
          <p:nvPr>
            <p:ph type="sldNum" idx="12"/>
          </p:nvPr>
        </p:nvSpPr>
        <p:spPr>
          <a:xfrm>
            <a:off x="6457950" y="6356351"/>
            <a:ext cx="20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5</a:t>
            </a:fld>
            <a:endParaRPr/>
          </a:p>
        </p:txBody>
      </p:sp>
      <p:sp>
        <p:nvSpPr>
          <p:cNvPr id="122" name="Google Shape;122;g153aa394336_0_19"/>
          <p:cNvSpPr txBox="1"/>
          <p:nvPr/>
        </p:nvSpPr>
        <p:spPr>
          <a:xfrm>
            <a:off x="-1" y="-1"/>
            <a:ext cx="9143999" cy="701700"/>
          </a:xfrm>
          <a:prstGeom prst="rect">
            <a:avLst/>
          </a:prstGeom>
          <a:noFill/>
          <a:ln>
            <a:noFill/>
          </a:ln>
        </p:spPr>
        <p:txBody>
          <a:bodyPr spcFirstLastPara="1" wrap="square" lIns="91425" tIns="45700" rIns="91425" bIns="45700" anchor="ctr" anchorCtr="0">
            <a:normAutofit fontScale="85000" lnSpcReduction="20000"/>
          </a:bodyPr>
          <a:lstStyle/>
          <a:p>
            <a:pPr marL="0" marR="0" lvl="0" indent="0" algn="l" rtl="0">
              <a:lnSpc>
                <a:spcPct val="100000"/>
              </a:lnSpc>
              <a:spcBef>
                <a:spcPts val="0"/>
              </a:spcBef>
              <a:spcAft>
                <a:spcPts val="0"/>
              </a:spcAft>
              <a:buClr>
                <a:srgbClr val="C00000"/>
              </a:buClr>
              <a:buSzPct val="100000"/>
              <a:buFont typeface="Calibri"/>
              <a:buNone/>
            </a:pPr>
            <a:r>
              <a:rPr lang="en-US" sz="3000" b="1" i="0" u="none" strike="noStrike" cap="none" dirty="0">
                <a:solidFill>
                  <a:srgbClr val="C00000"/>
                </a:solidFill>
                <a:latin typeface="Calibri"/>
                <a:ea typeface="Calibri"/>
                <a:cs typeface="Calibri"/>
                <a:sym typeface="Calibri"/>
              </a:rPr>
              <a:t>Tools</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2060"/>
              </a:buClr>
              <a:buSzPct val="100000"/>
              <a:buFont typeface="Calibri"/>
              <a:buNone/>
            </a:pPr>
            <a:r>
              <a:rPr lang="en-US" sz="2200" b="0" i="0" u="none" strike="noStrike" cap="none" dirty="0">
                <a:solidFill>
                  <a:srgbClr val="002060"/>
                </a:solidFill>
                <a:latin typeface="Calibri"/>
                <a:ea typeface="Calibri"/>
                <a:cs typeface="Calibri"/>
                <a:sym typeface="Calibri"/>
              </a:rPr>
              <a:t>- </a:t>
            </a:r>
            <a:r>
              <a:rPr lang="en-US" sz="2200" dirty="0">
                <a:solidFill>
                  <a:srgbClr val="002060"/>
                </a:solidFill>
                <a:latin typeface="Calibri"/>
                <a:ea typeface="Calibri"/>
                <a:cs typeface="Calibri"/>
                <a:sym typeface="Calibri"/>
              </a:rPr>
              <a:t>In this section we have described the tools which can be useful for making the project</a:t>
            </a:r>
            <a:endParaRPr sz="1400" b="0" i="0" u="none" strike="noStrike" cap="none" dirty="0">
              <a:solidFill>
                <a:srgbClr val="000000"/>
              </a:solidFill>
              <a:latin typeface="Arial"/>
              <a:ea typeface="Arial"/>
              <a:cs typeface="Arial"/>
              <a:sym typeface="Arial"/>
            </a:endParaRPr>
          </a:p>
        </p:txBody>
      </p:sp>
      <p:cxnSp>
        <p:nvCxnSpPr>
          <p:cNvPr id="123" name="Google Shape;123;g153aa394336_0_19"/>
          <p:cNvCxnSpPr/>
          <p:nvPr/>
        </p:nvCxnSpPr>
        <p:spPr>
          <a:xfrm>
            <a:off x="0" y="701674"/>
            <a:ext cx="9144000" cy="0"/>
          </a:xfrm>
          <a:prstGeom prst="straightConnector1">
            <a:avLst/>
          </a:prstGeom>
          <a:noFill/>
          <a:ln w="38100" cap="flat" cmpd="sng">
            <a:solidFill>
              <a:schemeClr val="accent1"/>
            </a:solidFill>
            <a:prstDash val="solid"/>
            <a:miter lim="800000"/>
            <a:headEnd type="none" w="sm" len="sm"/>
            <a:tailEnd type="none" w="sm" len="sm"/>
          </a:ln>
        </p:spPr>
      </p:cxnSp>
      <p:sp>
        <p:nvSpPr>
          <p:cNvPr id="124" name="Google Shape;124;g153aa394336_0_19"/>
          <p:cNvSpPr txBox="1"/>
          <p:nvPr/>
        </p:nvSpPr>
        <p:spPr>
          <a:xfrm>
            <a:off x="0" y="701650"/>
            <a:ext cx="9143998" cy="5763086"/>
          </a:xfrm>
          <a:prstGeom prst="rect">
            <a:avLst/>
          </a:prstGeom>
          <a:noFill/>
          <a:ln>
            <a:noFill/>
          </a:ln>
        </p:spPr>
        <p:txBody>
          <a:bodyPr spcFirstLastPara="1" wrap="square" lIns="91425" tIns="91425" rIns="91425" bIns="91425" anchor="t" anchorCtr="0">
            <a:spAutoFit/>
          </a:bodyPr>
          <a:lstStyle/>
          <a:p>
            <a:pPr marL="457200" marR="0" lvl="0" indent="-349250" algn="l" rtl="0">
              <a:lnSpc>
                <a:spcPct val="100000"/>
              </a:lnSpc>
              <a:spcBef>
                <a:spcPts val="0"/>
              </a:spcBef>
              <a:spcAft>
                <a:spcPts val="0"/>
              </a:spcAft>
              <a:buClr>
                <a:srgbClr val="002060"/>
              </a:buClr>
              <a:buSzPts val="1900"/>
              <a:buFont typeface="Calibri"/>
              <a:buChar char="●"/>
            </a:pPr>
            <a:r>
              <a:rPr lang="en-US" sz="1900" b="1" dirty="0">
                <a:solidFill>
                  <a:srgbClr val="002060"/>
                </a:solidFill>
                <a:latin typeface="Calibri"/>
                <a:ea typeface="Calibri"/>
                <a:cs typeface="Calibri"/>
                <a:sym typeface="Calibri"/>
              </a:rPr>
              <a:t>MIT App Inventor</a:t>
            </a:r>
          </a:p>
          <a:p>
            <a:pPr marL="107950" marR="0" lvl="0" algn="l" rtl="0">
              <a:lnSpc>
                <a:spcPct val="150000"/>
              </a:lnSpc>
              <a:spcBef>
                <a:spcPts val="0"/>
              </a:spcBef>
              <a:spcAft>
                <a:spcPts val="0"/>
              </a:spcAft>
              <a:buClr>
                <a:srgbClr val="002060"/>
              </a:buClr>
              <a:buSzPts val="1900"/>
            </a:pPr>
            <a:r>
              <a:rPr lang="en-US" sz="1500" b="0" i="0" dirty="0">
                <a:solidFill>
                  <a:srgbClr val="002060"/>
                </a:solidFill>
                <a:effectLst/>
                <a:latin typeface="Calibri" panose="020F0502020204030204" pitchFamily="34" charset="0"/>
                <a:ea typeface="Calibri" panose="020F0502020204030204" pitchFamily="34" charset="0"/>
                <a:cs typeface="Calibri" panose="020F0502020204030204" pitchFamily="34" charset="0"/>
              </a:rPr>
              <a:t>MIT App Inventor is a visual block-based programming language platform used to create mobile applications for Android devices. It was developed by MIT and Google in 2010 and provides an easy-to-use drag-and-drop interface for designing and building apps without needing prior coding experience. The app components can be linked together with blocks, allowing users to create fully functioning apps in a short amount of time. </a:t>
            </a:r>
            <a:r>
              <a:rPr lang="en-US" sz="1500" b="0" i="0" dirty="0" err="1">
                <a:solidFill>
                  <a:srgbClr val="002060"/>
                </a:solidFill>
                <a:effectLst/>
                <a:latin typeface="Calibri" panose="020F0502020204030204" pitchFamily="34" charset="0"/>
                <a:ea typeface="Calibri" panose="020F0502020204030204" pitchFamily="34" charset="0"/>
                <a:cs typeface="Calibri" panose="020F0502020204030204" pitchFamily="34" charset="0"/>
              </a:rPr>
              <a:t>Mit</a:t>
            </a:r>
            <a:r>
              <a:rPr lang="en-US" sz="1500" b="0" i="0" dirty="0">
                <a:solidFill>
                  <a:srgbClr val="002060"/>
                </a:solidFill>
                <a:effectLst/>
                <a:latin typeface="Calibri" panose="020F0502020204030204" pitchFamily="34" charset="0"/>
                <a:ea typeface="Calibri" panose="020F0502020204030204" pitchFamily="34" charset="0"/>
                <a:cs typeface="Calibri" panose="020F0502020204030204" pitchFamily="34" charset="0"/>
              </a:rPr>
              <a:t> App Inventor is designed for educational and hobbyist use, and its block-based coding is well suited for introductory programming courses and for learning about mobile app development.</a:t>
            </a:r>
          </a:p>
          <a:p>
            <a:pPr marL="107950" marR="0" lvl="0" algn="l" rtl="0">
              <a:lnSpc>
                <a:spcPct val="150000"/>
              </a:lnSpc>
              <a:spcBef>
                <a:spcPts val="0"/>
              </a:spcBef>
              <a:spcAft>
                <a:spcPts val="0"/>
              </a:spcAft>
              <a:buClr>
                <a:srgbClr val="002060"/>
              </a:buClr>
              <a:buSzPts val="1900"/>
            </a:pPr>
            <a:endParaRPr lang="en-US" sz="1500" dirty="0">
              <a:solidFill>
                <a:srgbClr val="002060"/>
              </a:solidFill>
              <a:latin typeface="Calibri" panose="020F0502020204030204" pitchFamily="34" charset="0"/>
              <a:ea typeface="Calibri" panose="020F0502020204030204" pitchFamily="34" charset="0"/>
              <a:cs typeface="Calibri" panose="020F0502020204030204" pitchFamily="34" charset="0"/>
            </a:endParaRPr>
          </a:p>
          <a:p>
            <a:pPr marL="393700" marR="0" lvl="0" indent="-285750" algn="l" rtl="0">
              <a:lnSpc>
                <a:spcPct val="150000"/>
              </a:lnSpc>
              <a:spcBef>
                <a:spcPts val="0"/>
              </a:spcBef>
              <a:spcAft>
                <a:spcPts val="0"/>
              </a:spcAft>
              <a:buClr>
                <a:srgbClr val="002060"/>
              </a:buClr>
              <a:buSzPts val="1900"/>
              <a:buFont typeface="Arial" panose="020B0604020202020204" pitchFamily="34" charset="0"/>
              <a:buChar char="•"/>
            </a:pPr>
            <a:r>
              <a:rPr lang="en-IN" sz="1900" b="1" dirty="0">
                <a:solidFill>
                  <a:srgbClr val="002060"/>
                </a:solidFill>
                <a:latin typeface="Calibri" panose="020F0502020204030204" pitchFamily="34" charset="0"/>
                <a:ea typeface="Calibri" panose="020F0502020204030204" pitchFamily="34" charset="0"/>
                <a:cs typeface="Calibri" panose="020F0502020204030204" pitchFamily="34" charset="0"/>
              </a:rPr>
              <a:t>IBM Design Systems</a:t>
            </a:r>
          </a:p>
          <a:p>
            <a:pPr marL="107950" marR="0" lvl="0" algn="l" rtl="0">
              <a:lnSpc>
                <a:spcPct val="150000"/>
              </a:lnSpc>
              <a:spcBef>
                <a:spcPts val="0"/>
              </a:spcBef>
              <a:spcAft>
                <a:spcPts val="0"/>
              </a:spcAft>
              <a:buClr>
                <a:srgbClr val="002060"/>
              </a:buClr>
              <a:buSzPts val="1900"/>
            </a:pPr>
            <a:r>
              <a:rPr lang="en-US" sz="1500" b="0" i="0" dirty="0">
                <a:solidFill>
                  <a:srgbClr val="002060"/>
                </a:solidFill>
                <a:effectLst/>
                <a:latin typeface="Calibri" panose="020F0502020204030204" pitchFamily="34" charset="0"/>
                <a:ea typeface="Calibri" panose="020F0502020204030204" pitchFamily="34" charset="0"/>
                <a:cs typeface="Calibri" panose="020F0502020204030204" pitchFamily="34" charset="0"/>
              </a:rPr>
              <a:t>IBM Design System is a comprehensive collection of design tools, guidelines, and resources used to create consistent and user-friendly digital experiences. It provides designers and developers with a unified design language, UI components, and a style guide to build IBM products and services. IBM Design System is built on open-source technologies and is intended to help IBM design teams create efficient, accessible, and user-centered designs. The system is updated and maintained by IBM designers and developers, and it includes assets such as icons, typography, color palettes, and more. IBM Design System is used across multiple IBM products and services and aims to ensure that IBM’s digital experiences are visually consistent and easily recognizable.</a:t>
            </a:r>
            <a:endParaRPr lang="en-US" sz="1500" dirty="0">
              <a:solidFill>
                <a:srgbClr val="002060"/>
              </a:solidFill>
              <a:latin typeface="Calibri" panose="020F0502020204030204" pitchFamily="34" charset="0"/>
              <a:ea typeface="Calibri" panose="020F0502020204030204" pitchFamily="34" charset="0"/>
              <a:cs typeface="Calibri" panose="020F0502020204030204" pitchFamily="34" charset="0"/>
              <a:sym typeface="Calibri"/>
            </a:endParaRPr>
          </a:p>
        </p:txBody>
      </p:sp>
    </p:spTree>
    <p:extLst>
      <p:ext uri="{BB962C8B-B14F-4D97-AF65-F5344CB8AC3E}">
        <p14:creationId xmlns:p14="http://schemas.microsoft.com/office/powerpoint/2010/main" val="23439414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g153aa394336_0_27" descr="https://ieeexplore.ieee.org/mediastore_new/IEEE/content/media/7693/8638654/8591877/lopez.t1-2887258-large.gif"/>
          <p:cNvSpPr/>
          <p:nvPr/>
        </p:nvSpPr>
        <p:spPr>
          <a:xfrm>
            <a:off x="155575" y="-144463"/>
            <a:ext cx="30480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0" name="Google Shape;130;g153aa394336_0_27"/>
          <p:cNvSpPr txBox="1">
            <a:spLocks noGrp="1"/>
          </p:cNvSpPr>
          <p:nvPr>
            <p:ph type="sldNum" idx="12"/>
          </p:nvPr>
        </p:nvSpPr>
        <p:spPr>
          <a:xfrm>
            <a:off x="6457950" y="6356351"/>
            <a:ext cx="20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6</a:t>
            </a:fld>
            <a:endParaRPr/>
          </a:p>
        </p:txBody>
      </p:sp>
      <p:sp>
        <p:nvSpPr>
          <p:cNvPr id="131" name="Google Shape;131;g153aa394336_0_27"/>
          <p:cNvSpPr txBox="1"/>
          <p:nvPr/>
        </p:nvSpPr>
        <p:spPr>
          <a:xfrm>
            <a:off x="0" y="-1"/>
            <a:ext cx="8229600" cy="701700"/>
          </a:xfrm>
          <a:prstGeom prst="rect">
            <a:avLst/>
          </a:prstGeom>
          <a:noFill/>
          <a:ln>
            <a:noFill/>
          </a:ln>
        </p:spPr>
        <p:txBody>
          <a:bodyPr spcFirstLastPara="1" wrap="square" lIns="91425" tIns="45700" rIns="91425" bIns="45700" anchor="ctr" anchorCtr="0">
            <a:normAutofit fontScale="92500" lnSpcReduction="20000"/>
          </a:bodyPr>
          <a:lstStyle/>
          <a:p>
            <a:pPr marL="0" marR="0" lvl="0" indent="0" algn="l" rtl="0">
              <a:lnSpc>
                <a:spcPct val="100000"/>
              </a:lnSpc>
              <a:spcBef>
                <a:spcPts val="0"/>
              </a:spcBef>
              <a:spcAft>
                <a:spcPts val="0"/>
              </a:spcAft>
              <a:buClr>
                <a:srgbClr val="C00000"/>
              </a:buClr>
              <a:buSzPct val="100000"/>
              <a:buFont typeface="Calibri"/>
              <a:buNone/>
            </a:pPr>
            <a:r>
              <a:rPr lang="en-US" sz="3000" b="1" i="0" u="none" strike="noStrike" cap="none" dirty="0">
                <a:solidFill>
                  <a:srgbClr val="C00000"/>
                </a:solidFill>
                <a:latin typeface="Calibri"/>
                <a:ea typeface="Calibri"/>
                <a:cs typeface="Calibri"/>
                <a:sym typeface="Calibri"/>
              </a:rPr>
              <a:t>Market Survey of 3 Real Life Products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2060"/>
              </a:buClr>
              <a:buSzPct val="100000"/>
              <a:buFont typeface="Calibri"/>
              <a:buNone/>
            </a:pPr>
            <a:r>
              <a:rPr lang="en-US" sz="2200" b="0" i="0" u="none" strike="noStrike" cap="none" dirty="0">
                <a:solidFill>
                  <a:srgbClr val="002060"/>
                </a:solidFill>
                <a:latin typeface="Calibri"/>
                <a:ea typeface="Calibri"/>
                <a:cs typeface="Calibri"/>
                <a:sym typeface="Calibri"/>
              </a:rPr>
              <a:t>- Continued</a:t>
            </a:r>
            <a:endParaRPr sz="1400" b="0" i="0" u="none" strike="noStrike" cap="none" dirty="0">
              <a:solidFill>
                <a:srgbClr val="000000"/>
              </a:solidFill>
              <a:latin typeface="Arial"/>
              <a:ea typeface="Arial"/>
              <a:cs typeface="Arial"/>
              <a:sym typeface="Arial"/>
            </a:endParaRPr>
          </a:p>
        </p:txBody>
      </p:sp>
      <p:cxnSp>
        <p:nvCxnSpPr>
          <p:cNvPr id="132" name="Google Shape;132;g153aa394336_0_27"/>
          <p:cNvCxnSpPr/>
          <p:nvPr/>
        </p:nvCxnSpPr>
        <p:spPr>
          <a:xfrm>
            <a:off x="0" y="701674"/>
            <a:ext cx="9144000" cy="0"/>
          </a:xfrm>
          <a:prstGeom prst="straightConnector1">
            <a:avLst/>
          </a:prstGeom>
          <a:noFill/>
          <a:ln w="38100" cap="flat" cmpd="sng">
            <a:solidFill>
              <a:schemeClr val="accent1"/>
            </a:solidFill>
            <a:prstDash val="solid"/>
            <a:miter lim="800000"/>
            <a:headEnd type="none" w="sm" len="sm"/>
            <a:tailEnd type="none" w="sm" len="sm"/>
          </a:ln>
        </p:spPr>
      </p:cxnSp>
      <p:sp>
        <p:nvSpPr>
          <p:cNvPr id="133" name="Google Shape;133;g153aa394336_0_27"/>
          <p:cNvSpPr txBox="1"/>
          <p:nvPr/>
        </p:nvSpPr>
        <p:spPr>
          <a:xfrm>
            <a:off x="0" y="701650"/>
            <a:ext cx="9144000" cy="7001887"/>
          </a:xfrm>
          <a:prstGeom prst="rect">
            <a:avLst/>
          </a:prstGeom>
          <a:noFill/>
          <a:ln>
            <a:noFill/>
          </a:ln>
        </p:spPr>
        <p:txBody>
          <a:bodyPr spcFirstLastPara="1" wrap="square" lIns="91425" tIns="91425" rIns="91425" bIns="91425" anchor="t" anchorCtr="0">
            <a:spAutoFit/>
          </a:bodyPr>
          <a:lstStyle/>
          <a:p>
            <a:pPr marL="457200" marR="0" lvl="0" indent="-457200" algn="l" rtl="0">
              <a:lnSpc>
                <a:spcPct val="100000"/>
              </a:lnSpc>
              <a:spcBef>
                <a:spcPts val="0"/>
              </a:spcBef>
              <a:spcAft>
                <a:spcPts val="0"/>
              </a:spcAft>
              <a:buClr>
                <a:srgbClr val="000000"/>
              </a:buClr>
              <a:buSzPts val="1600"/>
              <a:buAutoNum type="arabicParenR"/>
            </a:pPr>
            <a:r>
              <a:rPr lang="en-US" sz="1900" b="1" i="0" u="none" strike="noStrike" cap="none" dirty="0">
                <a:solidFill>
                  <a:srgbClr val="002060"/>
                </a:solidFill>
                <a:latin typeface="Calibri"/>
                <a:ea typeface="Calibri"/>
                <a:cs typeface="Calibri"/>
                <a:sym typeface="Calibri"/>
              </a:rPr>
              <a:t>Cult Fit App</a:t>
            </a:r>
          </a:p>
          <a:p>
            <a:pPr marL="285750" marR="0" lvl="0" indent="-285750" algn="just" rtl="0">
              <a:lnSpc>
                <a:spcPct val="150000"/>
              </a:lnSpc>
              <a:spcBef>
                <a:spcPts val="0"/>
              </a:spcBef>
              <a:spcAft>
                <a:spcPts val="0"/>
              </a:spcAft>
              <a:buClr>
                <a:srgbClr val="000000"/>
              </a:buClr>
              <a:buSzPts val="1600"/>
              <a:buFont typeface="Arial" panose="020B0604020202020204" pitchFamily="34" charset="0"/>
              <a:buChar char="•"/>
            </a:pPr>
            <a:r>
              <a:rPr lang="en-US" sz="1500" i="0" u="none" strike="noStrike" cap="none" dirty="0">
                <a:solidFill>
                  <a:srgbClr val="002060"/>
                </a:solidFill>
                <a:latin typeface="Calibri"/>
                <a:ea typeface="Calibri"/>
                <a:cs typeface="Calibri"/>
                <a:sym typeface="Calibri"/>
              </a:rPr>
              <a:t>Cult fit is India's popular app in the category of fitness apps.</a:t>
            </a:r>
          </a:p>
          <a:p>
            <a:pPr marL="285750" indent="-285750" algn="just">
              <a:lnSpc>
                <a:spcPct val="150000"/>
              </a:lnSpc>
              <a:buSzPts val="1600"/>
              <a:buFont typeface="Arial" panose="020B0604020202020204" pitchFamily="34" charset="0"/>
              <a:buChar char="•"/>
            </a:pPr>
            <a:r>
              <a:rPr lang="en-US" sz="1500" i="0" u="none" strike="noStrike" cap="none" dirty="0">
                <a:solidFill>
                  <a:srgbClr val="002060"/>
                </a:solidFill>
                <a:latin typeface="Calibri"/>
                <a:ea typeface="Calibri"/>
                <a:cs typeface="Calibri"/>
                <a:sym typeface="Calibri"/>
              </a:rPr>
              <a:t>The app has 10 Million+ Downloads. </a:t>
            </a:r>
          </a:p>
          <a:p>
            <a:pPr marL="285750" indent="-285750" algn="just">
              <a:lnSpc>
                <a:spcPct val="150000"/>
              </a:lnSpc>
              <a:buSzPts val="1600"/>
              <a:buFont typeface="Arial" panose="020B0604020202020204" pitchFamily="34" charset="0"/>
              <a:buChar char="•"/>
            </a:pPr>
            <a:r>
              <a:rPr lang="en-US" sz="1500" i="0" u="none" strike="noStrike" cap="none" dirty="0">
                <a:solidFill>
                  <a:srgbClr val="002060"/>
                </a:solidFill>
                <a:latin typeface="Calibri"/>
                <a:ea typeface="Calibri"/>
                <a:cs typeface="Calibri"/>
                <a:sym typeface="Calibri"/>
              </a:rPr>
              <a:t>It has overall rating of 4.4* out of 5*. </a:t>
            </a:r>
          </a:p>
          <a:p>
            <a:pPr marL="285750" indent="-285750" algn="just">
              <a:lnSpc>
                <a:spcPct val="150000"/>
              </a:lnSpc>
              <a:buSzPts val="1600"/>
              <a:buFont typeface="Arial" panose="020B0604020202020204" pitchFamily="34" charset="0"/>
              <a:buChar char="•"/>
            </a:pPr>
            <a:r>
              <a:rPr lang="en-US" sz="1500" i="0" u="none" strike="noStrike" cap="none" dirty="0">
                <a:solidFill>
                  <a:srgbClr val="002060"/>
                </a:solidFill>
                <a:latin typeface="Calibri"/>
                <a:ea typeface="Calibri"/>
                <a:cs typeface="Calibri"/>
                <a:sym typeface="Calibri"/>
              </a:rPr>
              <a:t>It is rated for 3+. </a:t>
            </a:r>
          </a:p>
          <a:p>
            <a:pPr marL="285750" indent="-285750" algn="just">
              <a:lnSpc>
                <a:spcPct val="150000"/>
              </a:lnSpc>
              <a:buSzPts val="1600"/>
              <a:buFont typeface="Arial" panose="020B0604020202020204" pitchFamily="34" charset="0"/>
              <a:buChar char="•"/>
            </a:pPr>
            <a:r>
              <a:rPr lang="en-US" sz="1500" i="0" u="none" strike="noStrike" cap="none" dirty="0">
                <a:solidFill>
                  <a:srgbClr val="002060"/>
                </a:solidFill>
                <a:latin typeface="Calibri"/>
                <a:ea typeface="Calibri"/>
                <a:cs typeface="Calibri"/>
                <a:sym typeface="Calibri"/>
              </a:rPr>
              <a:t>The UI of the app is attractive and appropriate with respect to Fitness related users, the user will not get bored while interacting with app. The Cult fit is effective in terms of fitness related services such as providing weight loss, body gain exercise. It is very efficient, once a user gets habituated with the app, it becomes easy for the user to interact with as fast as possible. </a:t>
            </a:r>
          </a:p>
          <a:p>
            <a:pPr marL="285750" indent="-285750" algn="just">
              <a:lnSpc>
                <a:spcPct val="150000"/>
              </a:lnSpc>
              <a:buSzPts val="1600"/>
              <a:buFont typeface="Arial" panose="020B0604020202020204" pitchFamily="34" charset="0"/>
              <a:buChar char="•"/>
            </a:pPr>
            <a:r>
              <a:rPr lang="en-US" sz="1500" i="0" u="none" strike="noStrike" cap="none" dirty="0">
                <a:solidFill>
                  <a:srgbClr val="002060"/>
                </a:solidFill>
                <a:latin typeface="Calibri"/>
                <a:ea typeface="Calibri"/>
                <a:cs typeface="Calibri"/>
                <a:sym typeface="Calibri"/>
              </a:rPr>
              <a:t>The website is consistent with respect to providing its services, when we visit one exercise, then it recommends exercise similar to original one. It has a feedback system, at the end of workout which asks for any feedback, how they user feel about it, which is used for modification of exercise or diets is set which is more suitable to user goal. It is a manipulative website, user feel it is its own thing. It also sets up food routine exercise routine while considering your weight, age and gender. </a:t>
            </a:r>
          </a:p>
          <a:p>
            <a:pPr algn="just">
              <a:lnSpc>
                <a:spcPct val="150000"/>
              </a:lnSpc>
              <a:buSzPts val="1600"/>
            </a:pPr>
            <a:endParaRPr lang="en-US" sz="1500" i="0" u="none" strike="noStrike" cap="none" dirty="0">
              <a:solidFill>
                <a:srgbClr val="002060"/>
              </a:solidFill>
              <a:latin typeface="Calibri"/>
              <a:ea typeface="Calibri"/>
              <a:cs typeface="Calibri"/>
              <a:sym typeface="Calibri"/>
            </a:endParaRPr>
          </a:p>
          <a:p>
            <a:pPr marL="285750" indent="-285750" algn="just">
              <a:lnSpc>
                <a:spcPct val="150000"/>
              </a:lnSpc>
              <a:buSzPts val="1600"/>
              <a:buFont typeface="Arial" panose="020B0604020202020204" pitchFamily="34" charset="0"/>
              <a:buChar char="•"/>
            </a:pPr>
            <a:endParaRPr lang="en-US" sz="1500" i="0" u="none" strike="noStrike" cap="none" dirty="0">
              <a:solidFill>
                <a:srgbClr val="002060"/>
              </a:solidFill>
              <a:latin typeface="Calibri"/>
              <a:ea typeface="Calibri"/>
              <a:cs typeface="Calibri"/>
              <a:sym typeface="Calibri"/>
            </a:endParaRPr>
          </a:p>
          <a:p>
            <a:pPr marL="285750" indent="-285750" algn="just">
              <a:lnSpc>
                <a:spcPct val="150000"/>
              </a:lnSpc>
              <a:buSzPts val="1600"/>
              <a:buFont typeface="Arial" panose="020B0604020202020204" pitchFamily="34" charset="0"/>
              <a:buChar char="•"/>
            </a:pPr>
            <a:endParaRPr lang="en-US" sz="1500" i="0" u="none" strike="noStrike" cap="none" dirty="0">
              <a:solidFill>
                <a:srgbClr val="002060"/>
              </a:solidFill>
              <a:latin typeface="Calibri"/>
              <a:ea typeface="Calibri"/>
              <a:cs typeface="Calibri"/>
              <a:sym typeface="Calibri"/>
            </a:endParaRPr>
          </a:p>
          <a:p>
            <a:pPr marL="285750" marR="0" lvl="0" indent="-285750" algn="just" rtl="0">
              <a:lnSpc>
                <a:spcPct val="150000"/>
              </a:lnSpc>
              <a:spcBef>
                <a:spcPts val="0"/>
              </a:spcBef>
              <a:spcAft>
                <a:spcPts val="0"/>
              </a:spcAft>
              <a:buClr>
                <a:srgbClr val="000000"/>
              </a:buClr>
              <a:buSzPts val="1600"/>
              <a:buFont typeface="Arial" panose="020B0604020202020204" pitchFamily="34" charset="0"/>
              <a:buChar char="•"/>
            </a:pPr>
            <a:endParaRPr lang="en-US" sz="1500" i="0" u="none" strike="noStrike" cap="none" dirty="0">
              <a:solidFill>
                <a:srgbClr val="002060"/>
              </a:solidFill>
              <a:latin typeface="Calibri"/>
              <a:ea typeface="Calibri"/>
              <a:cs typeface="Calibri"/>
              <a:sym typeface="Calibri"/>
            </a:endParaRPr>
          </a:p>
          <a:p>
            <a:pPr marL="285750" marR="0" lvl="0" indent="-285750" algn="just" rtl="0">
              <a:lnSpc>
                <a:spcPct val="150000"/>
              </a:lnSpc>
              <a:spcBef>
                <a:spcPts val="0"/>
              </a:spcBef>
              <a:spcAft>
                <a:spcPts val="0"/>
              </a:spcAft>
              <a:buClr>
                <a:srgbClr val="000000"/>
              </a:buClr>
              <a:buSzPts val="1600"/>
              <a:buFont typeface="Arial" panose="020B0604020202020204" pitchFamily="34" charset="0"/>
              <a:buChar char="•"/>
            </a:pPr>
            <a:endParaRPr lang="en-US" sz="1500" i="0" u="none" strike="noStrike" cap="none" dirty="0">
              <a:solidFill>
                <a:srgbClr val="002060"/>
              </a:solidFill>
              <a:latin typeface="Calibri"/>
              <a:ea typeface="Calibri"/>
              <a:cs typeface="Calibri"/>
              <a:sym typeface="Calibri"/>
            </a:endParaRPr>
          </a:p>
          <a:p>
            <a:pPr marR="0" lvl="0" algn="l" rtl="0">
              <a:lnSpc>
                <a:spcPct val="100000"/>
              </a:lnSpc>
              <a:spcBef>
                <a:spcPts val="0"/>
              </a:spcBef>
              <a:spcAft>
                <a:spcPts val="0"/>
              </a:spcAft>
              <a:buClr>
                <a:srgbClr val="000000"/>
              </a:buClr>
              <a:buSzPts val="1600"/>
            </a:pPr>
            <a:endParaRPr sz="1900" b="1" i="0" u="none" strike="noStrike" cap="none" dirty="0">
              <a:solidFill>
                <a:srgbClr val="002060"/>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g153aa394336_0_27" descr="https://ieeexplore.ieee.org/mediastore_new/IEEE/content/media/7693/8638654/8591877/lopez.t1-2887258-large.gif"/>
          <p:cNvSpPr/>
          <p:nvPr/>
        </p:nvSpPr>
        <p:spPr>
          <a:xfrm>
            <a:off x="155575" y="-144463"/>
            <a:ext cx="30480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0" name="Google Shape;130;g153aa394336_0_27"/>
          <p:cNvSpPr txBox="1">
            <a:spLocks noGrp="1"/>
          </p:cNvSpPr>
          <p:nvPr>
            <p:ph type="sldNum" idx="12"/>
          </p:nvPr>
        </p:nvSpPr>
        <p:spPr>
          <a:xfrm>
            <a:off x="6457950" y="6356351"/>
            <a:ext cx="20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7</a:t>
            </a:fld>
            <a:endParaRPr/>
          </a:p>
        </p:txBody>
      </p:sp>
      <p:sp>
        <p:nvSpPr>
          <p:cNvPr id="131" name="Google Shape;131;g153aa394336_0_27"/>
          <p:cNvSpPr txBox="1"/>
          <p:nvPr/>
        </p:nvSpPr>
        <p:spPr>
          <a:xfrm>
            <a:off x="0" y="-1"/>
            <a:ext cx="8229600" cy="701700"/>
          </a:xfrm>
          <a:prstGeom prst="rect">
            <a:avLst/>
          </a:prstGeom>
          <a:noFill/>
          <a:ln>
            <a:noFill/>
          </a:ln>
        </p:spPr>
        <p:txBody>
          <a:bodyPr spcFirstLastPara="1" wrap="square" lIns="91425" tIns="45700" rIns="91425" bIns="45700" anchor="ctr" anchorCtr="0">
            <a:normAutofit fontScale="92500" lnSpcReduction="20000"/>
          </a:bodyPr>
          <a:lstStyle/>
          <a:p>
            <a:pPr marL="0" marR="0" lvl="0" indent="0" algn="l" rtl="0">
              <a:lnSpc>
                <a:spcPct val="100000"/>
              </a:lnSpc>
              <a:spcBef>
                <a:spcPts val="0"/>
              </a:spcBef>
              <a:spcAft>
                <a:spcPts val="0"/>
              </a:spcAft>
              <a:buClr>
                <a:srgbClr val="C00000"/>
              </a:buClr>
              <a:buSzPct val="100000"/>
              <a:buFont typeface="Calibri"/>
              <a:buNone/>
            </a:pPr>
            <a:r>
              <a:rPr lang="en-US" sz="3000" b="1" i="0" u="none" strike="noStrike" cap="none" dirty="0">
                <a:solidFill>
                  <a:srgbClr val="C00000"/>
                </a:solidFill>
                <a:latin typeface="Calibri"/>
                <a:ea typeface="Calibri"/>
                <a:cs typeface="Calibri"/>
                <a:sym typeface="Calibri"/>
              </a:rPr>
              <a:t>Market Survey of 3 Real Life Products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2060"/>
              </a:buClr>
              <a:buSzPct val="100000"/>
              <a:buFont typeface="Calibri"/>
              <a:buNone/>
            </a:pPr>
            <a:r>
              <a:rPr lang="en-US" sz="2200" b="0" i="0" u="none" strike="noStrike" cap="none" dirty="0">
                <a:solidFill>
                  <a:srgbClr val="002060"/>
                </a:solidFill>
                <a:latin typeface="Calibri"/>
                <a:ea typeface="Calibri"/>
                <a:cs typeface="Calibri"/>
                <a:sym typeface="Calibri"/>
              </a:rPr>
              <a:t>- Continued</a:t>
            </a:r>
            <a:endParaRPr sz="1400" b="0" i="0" u="none" strike="noStrike" cap="none" dirty="0">
              <a:solidFill>
                <a:srgbClr val="000000"/>
              </a:solidFill>
              <a:latin typeface="Arial"/>
              <a:ea typeface="Arial"/>
              <a:cs typeface="Arial"/>
              <a:sym typeface="Arial"/>
            </a:endParaRPr>
          </a:p>
        </p:txBody>
      </p:sp>
      <p:cxnSp>
        <p:nvCxnSpPr>
          <p:cNvPr id="132" name="Google Shape;132;g153aa394336_0_27"/>
          <p:cNvCxnSpPr/>
          <p:nvPr/>
        </p:nvCxnSpPr>
        <p:spPr>
          <a:xfrm>
            <a:off x="0" y="701674"/>
            <a:ext cx="9144000" cy="0"/>
          </a:xfrm>
          <a:prstGeom prst="straightConnector1">
            <a:avLst/>
          </a:prstGeom>
          <a:noFill/>
          <a:ln w="38100" cap="flat" cmpd="sng">
            <a:solidFill>
              <a:schemeClr val="accent1"/>
            </a:solidFill>
            <a:prstDash val="solid"/>
            <a:miter lim="800000"/>
            <a:headEnd type="none" w="sm" len="sm"/>
            <a:tailEnd type="none" w="sm" len="sm"/>
          </a:ln>
        </p:spPr>
      </p:cxnSp>
      <p:sp>
        <p:nvSpPr>
          <p:cNvPr id="133" name="Google Shape;133;g153aa394336_0_27"/>
          <p:cNvSpPr txBox="1"/>
          <p:nvPr/>
        </p:nvSpPr>
        <p:spPr>
          <a:xfrm>
            <a:off x="0" y="701650"/>
            <a:ext cx="9144000" cy="7348135"/>
          </a:xfrm>
          <a:prstGeom prst="rect">
            <a:avLst/>
          </a:prstGeom>
          <a:noFill/>
          <a:ln>
            <a:noFill/>
          </a:ln>
        </p:spPr>
        <p:txBody>
          <a:bodyPr spcFirstLastPara="1" wrap="square" lIns="91425" tIns="91425" rIns="91425" bIns="91425" anchor="t" anchorCtr="0">
            <a:spAutoFit/>
          </a:bodyPr>
          <a:lstStyle/>
          <a:p>
            <a:pPr marR="0" lvl="0" algn="l" rtl="0">
              <a:lnSpc>
                <a:spcPct val="100000"/>
              </a:lnSpc>
              <a:spcBef>
                <a:spcPts val="0"/>
              </a:spcBef>
              <a:spcAft>
                <a:spcPts val="0"/>
              </a:spcAft>
              <a:buClr>
                <a:srgbClr val="000000"/>
              </a:buClr>
              <a:buSzPts val="1600"/>
            </a:pPr>
            <a:r>
              <a:rPr lang="en-US" sz="1900" b="1" dirty="0">
                <a:solidFill>
                  <a:srgbClr val="002060"/>
                </a:solidFill>
                <a:latin typeface="Calibri"/>
                <a:ea typeface="Calibri"/>
                <a:cs typeface="Calibri"/>
                <a:sym typeface="Calibri"/>
              </a:rPr>
              <a:t>2)   Healthify Me App</a:t>
            </a:r>
            <a:endParaRPr lang="en-US" sz="1900" b="1" i="0" u="none" strike="noStrike" cap="none" dirty="0">
              <a:solidFill>
                <a:srgbClr val="002060"/>
              </a:solidFill>
              <a:latin typeface="Calibri"/>
              <a:ea typeface="Calibri"/>
              <a:cs typeface="Calibri"/>
              <a:sym typeface="Calibri"/>
            </a:endParaRPr>
          </a:p>
          <a:p>
            <a:pPr algn="just">
              <a:lnSpc>
                <a:spcPct val="150000"/>
              </a:lnSpc>
              <a:buSzPts val="1600"/>
            </a:pPr>
            <a:r>
              <a:rPr lang="en-US" sz="1500" i="0" u="none" strike="noStrike" cap="none" dirty="0">
                <a:solidFill>
                  <a:srgbClr val="002060"/>
                </a:solidFill>
                <a:latin typeface="Calibri"/>
                <a:ea typeface="Calibri"/>
                <a:cs typeface="Calibri"/>
                <a:sym typeface="Calibri"/>
              </a:rPr>
              <a:t>Healthify Me is a comprehensive health and wellness app that provides users with a personalized experience to help them achieve their health goals. From a UI/UX perspective, the app is well-designed and offers a clean and intuitive interface.</a:t>
            </a:r>
          </a:p>
          <a:p>
            <a:pPr algn="just">
              <a:lnSpc>
                <a:spcPct val="150000"/>
              </a:lnSpc>
              <a:buSzPts val="1600"/>
            </a:pPr>
            <a:endParaRPr lang="en-US" sz="1500" i="0" u="none" strike="noStrike" cap="none" dirty="0">
              <a:solidFill>
                <a:srgbClr val="002060"/>
              </a:solidFill>
              <a:latin typeface="Calibri"/>
              <a:ea typeface="Calibri"/>
              <a:cs typeface="Calibri"/>
              <a:sym typeface="Calibri"/>
            </a:endParaRPr>
          </a:p>
          <a:p>
            <a:pPr algn="just">
              <a:lnSpc>
                <a:spcPct val="150000"/>
              </a:lnSpc>
              <a:buSzPts val="1600"/>
            </a:pPr>
            <a:r>
              <a:rPr lang="en-US" sz="1500" i="0" u="none" strike="noStrike" cap="none" dirty="0">
                <a:solidFill>
                  <a:srgbClr val="002060"/>
                </a:solidFill>
                <a:latin typeface="Calibri"/>
                <a:ea typeface="Calibri"/>
                <a:cs typeface="Calibri"/>
                <a:sym typeface="Calibri"/>
              </a:rPr>
              <a:t>User-friendly Interface: The app is easy to navigate, with clear and concise icons, labels and instructions.</a:t>
            </a:r>
          </a:p>
          <a:p>
            <a:pPr algn="just">
              <a:lnSpc>
                <a:spcPct val="150000"/>
              </a:lnSpc>
              <a:buSzPts val="1600"/>
            </a:pPr>
            <a:endParaRPr lang="en-US" sz="1500" dirty="0">
              <a:solidFill>
                <a:srgbClr val="002060"/>
              </a:solidFill>
              <a:latin typeface="Calibri"/>
              <a:ea typeface="Calibri"/>
              <a:cs typeface="Calibri"/>
              <a:sym typeface="Calibri"/>
            </a:endParaRPr>
          </a:p>
          <a:p>
            <a:pPr algn="just">
              <a:lnSpc>
                <a:spcPct val="150000"/>
              </a:lnSpc>
              <a:buSzPts val="1600"/>
            </a:pPr>
            <a:r>
              <a:rPr lang="en-US" sz="1500" i="0" u="none" strike="noStrike" cap="none" dirty="0">
                <a:solidFill>
                  <a:srgbClr val="002060"/>
                </a:solidFill>
                <a:latin typeface="Calibri"/>
                <a:ea typeface="Calibri"/>
                <a:cs typeface="Calibri"/>
                <a:sym typeface="Calibri"/>
              </a:rPr>
              <a:t>Personalized: Healthify Me takes into account individual user data such as age, weight, height and dietary restrictions to offer personalized meal plans, workout routines and daily reminders.</a:t>
            </a:r>
          </a:p>
          <a:p>
            <a:pPr algn="just">
              <a:lnSpc>
                <a:spcPct val="150000"/>
              </a:lnSpc>
              <a:buSzPts val="1600"/>
            </a:pPr>
            <a:endParaRPr lang="en-US" sz="1500" i="0" u="none" strike="noStrike" cap="none" dirty="0">
              <a:solidFill>
                <a:srgbClr val="002060"/>
              </a:solidFill>
              <a:latin typeface="Calibri"/>
              <a:ea typeface="Calibri"/>
              <a:cs typeface="Calibri"/>
              <a:sym typeface="Calibri"/>
            </a:endParaRPr>
          </a:p>
          <a:p>
            <a:pPr algn="just">
              <a:lnSpc>
                <a:spcPct val="150000"/>
              </a:lnSpc>
              <a:buSzPts val="1600"/>
            </a:pPr>
            <a:r>
              <a:rPr lang="en-US" sz="1500" i="0" u="none" strike="noStrike" cap="none" dirty="0">
                <a:solidFill>
                  <a:srgbClr val="002060"/>
                </a:solidFill>
                <a:latin typeface="Calibri"/>
                <a:ea typeface="Calibri"/>
                <a:cs typeface="Calibri"/>
                <a:sym typeface="Calibri"/>
              </a:rPr>
              <a:t>Engaging: The app has a gamified approach that encourages users to stick to their routines and provides rewards for their achievements.</a:t>
            </a:r>
          </a:p>
          <a:p>
            <a:pPr algn="just">
              <a:lnSpc>
                <a:spcPct val="150000"/>
              </a:lnSpc>
              <a:buSzPts val="1600"/>
            </a:pPr>
            <a:endParaRPr lang="en-US" sz="1500" i="0" u="none" strike="noStrike" cap="none" dirty="0">
              <a:solidFill>
                <a:srgbClr val="002060"/>
              </a:solidFill>
              <a:latin typeface="Calibri"/>
              <a:ea typeface="Calibri"/>
              <a:cs typeface="Calibri"/>
              <a:sym typeface="Calibri"/>
            </a:endParaRPr>
          </a:p>
          <a:p>
            <a:pPr algn="just">
              <a:lnSpc>
                <a:spcPct val="150000"/>
              </a:lnSpc>
              <a:buSzPts val="1600"/>
            </a:pPr>
            <a:r>
              <a:rPr lang="en-US" sz="1500" i="0" u="none" strike="noStrike" cap="none" dirty="0">
                <a:solidFill>
                  <a:srgbClr val="002060"/>
                </a:solidFill>
                <a:latin typeface="Calibri"/>
                <a:ea typeface="Calibri"/>
                <a:cs typeface="Calibri"/>
                <a:sym typeface="Calibri"/>
              </a:rPr>
              <a:t>Accessibility: The app is compatible with different devices, and is also accessible for visually impaired users through its Voice-Over feature.</a:t>
            </a:r>
          </a:p>
          <a:p>
            <a:pPr algn="just">
              <a:lnSpc>
                <a:spcPct val="150000"/>
              </a:lnSpc>
              <a:buSzPts val="1600"/>
            </a:pPr>
            <a:endParaRPr lang="en-US" sz="1500" i="0" u="none" strike="noStrike" cap="none" dirty="0">
              <a:solidFill>
                <a:srgbClr val="002060"/>
              </a:solidFill>
              <a:latin typeface="Calibri"/>
              <a:ea typeface="Calibri"/>
              <a:cs typeface="Calibri"/>
              <a:sym typeface="Calibri"/>
            </a:endParaRPr>
          </a:p>
          <a:p>
            <a:pPr marL="285750" indent="-285750" algn="just">
              <a:lnSpc>
                <a:spcPct val="150000"/>
              </a:lnSpc>
              <a:buSzPts val="1600"/>
              <a:buFont typeface="Arial" panose="020B0604020202020204" pitchFamily="34" charset="0"/>
              <a:buChar char="•"/>
            </a:pPr>
            <a:endParaRPr lang="en-US" sz="1500" i="0" u="none" strike="noStrike" cap="none" dirty="0">
              <a:solidFill>
                <a:srgbClr val="002060"/>
              </a:solidFill>
              <a:latin typeface="Calibri"/>
              <a:ea typeface="Calibri"/>
              <a:cs typeface="Calibri"/>
              <a:sym typeface="Calibri"/>
            </a:endParaRPr>
          </a:p>
          <a:p>
            <a:pPr marL="285750" indent="-285750" algn="just">
              <a:lnSpc>
                <a:spcPct val="150000"/>
              </a:lnSpc>
              <a:buSzPts val="1600"/>
              <a:buFont typeface="Arial" panose="020B0604020202020204" pitchFamily="34" charset="0"/>
              <a:buChar char="•"/>
            </a:pPr>
            <a:endParaRPr lang="en-US" sz="1500" i="0" u="none" strike="noStrike" cap="none" dirty="0">
              <a:solidFill>
                <a:srgbClr val="002060"/>
              </a:solidFill>
              <a:latin typeface="Calibri"/>
              <a:ea typeface="Calibri"/>
              <a:cs typeface="Calibri"/>
              <a:sym typeface="Calibri"/>
            </a:endParaRPr>
          </a:p>
          <a:p>
            <a:pPr marL="285750" marR="0" lvl="0" indent="-285750" algn="just" rtl="0">
              <a:lnSpc>
                <a:spcPct val="150000"/>
              </a:lnSpc>
              <a:spcBef>
                <a:spcPts val="0"/>
              </a:spcBef>
              <a:spcAft>
                <a:spcPts val="0"/>
              </a:spcAft>
              <a:buClr>
                <a:srgbClr val="000000"/>
              </a:buClr>
              <a:buSzPts val="1600"/>
              <a:buFont typeface="Arial" panose="020B0604020202020204" pitchFamily="34" charset="0"/>
              <a:buChar char="•"/>
            </a:pPr>
            <a:endParaRPr lang="en-US" sz="1500" i="0" u="none" strike="noStrike" cap="none" dirty="0">
              <a:solidFill>
                <a:srgbClr val="002060"/>
              </a:solidFill>
              <a:latin typeface="Calibri"/>
              <a:ea typeface="Calibri"/>
              <a:cs typeface="Calibri"/>
              <a:sym typeface="Calibri"/>
            </a:endParaRPr>
          </a:p>
          <a:p>
            <a:pPr marL="285750" marR="0" lvl="0" indent="-285750" algn="just" rtl="0">
              <a:lnSpc>
                <a:spcPct val="150000"/>
              </a:lnSpc>
              <a:spcBef>
                <a:spcPts val="0"/>
              </a:spcBef>
              <a:spcAft>
                <a:spcPts val="0"/>
              </a:spcAft>
              <a:buClr>
                <a:srgbClr val="000000"/>
              </a:buClr>
              <a:buSzPts val="1600"/>
              <a:buFont typeface="Arial" panose="020B0604020202020204" pitchFamily="34" charset="0"/>
              <a:buChar char="•"/>
            </a:pPr>
            <a:endParaRPr lang="en-US" sz="1500" i="0" u="none" strike="noStrike" cap="none" dirty="0">
              <a:solidFill>
                <a:srgbClr val="002060"/>
              </a:solidFill>
              <a:latin typeface="Calibri"/>
              <a:ea typeface="Calibri"/>
              <a:cs typeface="Calibri"/>
              <a:sym typeface="Calibri"/>
            </a:endParaRPr>
          </a:p>
          <a:p>
            <a:pPr marR="0" lvl="0" algn="l" rtl="0">
              <a:lnSpc>
                <a:spcPct val="100000"/>
              </a:lnSpc>
              <a:spcBef>
                <a:spcPts val="0"/>
              </a:spcBef>
              <a:spcAft>
                <a:spcPts val="0"/>
              </a:spcAft>
              <a:buClr>
                <a:srgbClr val="000000"/>
              </a:buClr>
              <a:buSzPts val="1600"/>
            </a:pPr>
            <a:endParaRPr sz="1900" b="1" i="0" u="none" strike="noStrike" cap="none" dirty="0">
              <a:solidFill>
                <a:srgbClr val="002060"/>
              </a:solidFill>
              <a:latin typeface="Calibri"/>
              <a:ea typeface="Calibri"/>
              <a:cs typeface="Calibri"/>
              <a:sym typeface="Calibri"/>
            </a:endParaRPr>
          </a:p>
        </p:txBody>
      </p:sp>
    </p:spTree>
    <p:extLst>
      <p:ext uri="{BB962C8B-B14F-4D97-AF65-F5344CB8AC3E}">
        <p14:creationId xmlns:p14="http://schemas.microsoft.com/office/powerpoint/2010/main" val="36122697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g153aa394336_0_27" descr="https://ieeexplore.ieee.org/mediastore_new/IEEE/content/media/7693/8638654/8591877/lopez.t1-2887258-large.gif"/>
          <p:cNvSpPr/>
          <p:nvPr/>
        </p:nvSpPr>
        <p:spPr>
          <a:xfrm>
            <a:off x="155575" y="-144463"/>
            <a:ext cx="30480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0" name="Google Shape;130;g153aa394336_0_27"/>
          <p:cNvSpPr txBox="1">
            <a:spLocks noGrp="1"/>
          </p:cNvSpPr>
          <p:nvPr>
            <p:ph type="sldNum" idx="12"/>
          </p:nvPr>
        </p:nvSpPr>
        <p:spPr>
          <a:xfrm>
            <a:off x="6457950" y="6356351"/>
            <a:ext cx="20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8</a:t>
            </a:fld>
            <a:endParaRPr/>
          </a:p>
        </p:txBody>
      </p:sp>
      <p:sp>
        <p:nvSpPr>
          <p:cNvPr id="131" name="Google Shape;131;g153aa394336_0_27"/>
          <p:cNvSpPr txBox="1"/>
          <p:nvPr/>
        </p:nvSpPr>
        <p:spPr>
          <a:xfrm>
            <a:off x="0" y="-1"/>
            <a:ext cx="8229600" cy="701700"/>
          </a:xfrm>
          <a:prstGeom prst="rect">
            <a:avLst/>
          </a:prstGeom>
          <a:noFill/>
          <a:ln>
            <a:noFill/>
          </a:ln>
        </p:spPr>
        <p:txBody>
          <a:bodyPr spcFirstLastPara="1" wrap="square" lIns="91425" tIns="45700" rIns="91425" bIns="45700" anchor="ctr" anchorCtr="0">
            <a:normAutofit fontScale="92500" lnSpcReduction="20000"/>
          </a:bodyPr>
          <a:lstStyle/>
          <a:p>
            <a:pPr marL="0" marR="0" lvl="0" indent="0" algn="l" rtl="0">
              <a:lnSpc>
                <a:spcPct val="100000"/>
              </a:lnSpc>
              <a:spcBef>
                <a:spcPts val="0"/>
              </a:spcBef>
              <a:spcAft>
                <a:spcPts val="0"/>
              </a:spcAft>
              <a:buClr>
                <a:srgbClr val="C00000"/>
              </a:buClr>
              <a:buSzPct val="100000"/>
              <a:buFont typeface="Calibri"/>
              <a:buNone/>
            </a:pPr>
            <a:r>
              <a:rPr lang="en-US" sz="3000" b="1" i="0" u="none" strike="noStrike" cap="none" dirty="0">
                <a:solidFill>
                  <a:srgbClr val="C00000"/>
                </a:solidFill>
                <a:latin typeface="Calibri"/>
                <a:ea typeface="Calibri"/>
                <a:cs typeface="Calibri"/>
                <a:sym typeface="Calibri"/>
              </a:rPr>
              <a:t>Market Survey of 3 Real Life Products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2060"/>
              </a:buClr>
              <a:buSzPct val="100000"/>
              <a:buFont typeface="Calibri"/>
              <a:buNone/>
            </a:pPr>
            <a:r>
              <a:rPr lang="en-US" sz="2200" b="0" i="0" u="none" strike="noStrike" cap="none" dirty="0">
                <a:solidFill>
                  <a:srgbClr val="002060"/>
                </a:solidFill>
                <a:latin typeface="Calibri"/>
                <a:ea typeface="Calibri"/>
                <a:cs typeface="Calibri"/>
                <a:sym typeface="Calibri"/>
              </a:rPr>
              <a:t>- Continued</a:t>
            </a:r>
            <a:endParaRPr sz="1400" b="0" i="0" u="none" strike="noStrike" cap="none" dirty="0">
              <a:solidFill>
                <a:srgbClr val="000000"/>
              </a:solidFill>
              <a:latin typeface="Arial"/>
              <a:ea typeface="Arial"/>
              <a:cs typeface="Arial"/>
              <a:sym typeface="Arial"/>
            </a:endParaRPr>
          </a:p>
        </p:txBody>
      </p:sp>
      <p:cxnSp>
        <p:nvCxnSpPr>
          <p:cNvPr id="132" name="Google Shape;132;g153aa394336_0_27"/>
          <p:cNvCxnSpPr/>
          <p:nvPr/>
        </p:nvCxnSpPr>
        <p:spPr>
          <a:xfrm>
            <a:off x="0" y="701674"/>
            <a:ext cx="9144000" cy="0"/>
          </a:xfrm>
          <a:prstGeom prst="straightConnector1">
            <a:avLst/>
          </a:prstGeom>
          <a:noFill/>
          <a:ln w="38100" cap="flat" cmpd="sng">
            <a:solidFill>
              <a:schemeClr val="accent1"/>
            </a:solidFill>
            <a:prstDash val="solid"/>
            <a:miter lim="800000"/>
            <a:headEnd type="none" w="sm" len="sm"/>
            <a:tailEnd type="none" w="sm" len="sm"/>
          </a:ln>
        </p:spPr>
      </p:cxnSp>
      <p:sp>
        <p:nvSpPr>
          <p:cNvPr id="133" name="Google Shape;133;g153aa394336_0_27"/>
          <p:cNvSpPr txBox="1"/>
          <p:nvPr/>
        </p:nvSpPr>
        <p:spPr>
          <a:xfrm>
            <a:off x="0" y="701650"/>
            <a:ext cx="9144000" cy="6655638"/>
          </a:xfrm>
          <a:prstGeom prst="rect">
            <a:avLst/>
          </a:prstGeom>
          <a:noFill/>
          <a:ln>
            <a:noFill/>
          </a:ln>
        </p:spPr>
        <p:txBody>
          <a:bodyPr spcFirstLastPara="1" wrap="square" lIns="91425" tIns="91425" rIns="91425" bIns="91425" anchor="t" anchorCtr="0">
            <a:spAutoFit/>
          </a:bodyPr>
          <a:lstStyle/>
          <a:p>
            <a:pPr marR="0" lvl="0" algn="l" rtl="0">
              <a:lnSpc>
                <a:spcPct val="100000"/>
              </a:lnSpc>
              <a:spcBef>
                <a:spcPts val="0"/>
              </a:spcBef>
              <a:spcAft>
                <a:spcPts val="0"/>
              </a:spcAft>
              <a:buClr>
                <a:srgbClr val="000000"/>
              </a:buClr>
              <a:buSzPts val="1600"/>
            </a:pPr>
            <a:r>
              <a:rPr lang="en-US" sz="1900" b="1" dirty="0">
                <a:solidFill>
                  <a:srgbClr val="002060"/>
                </a:solidFill>
                <a:latin typeface="Calibri"/>
                <a:ea typeface="Calibri"/>
                <a:cs typeface="Calibri"/>
                <a:sym typeface="Calibri"/>
              </a:rPr>
              <a:t>3)   Strava App</a:t>
            </a:r>
            <a:endParaRPr lang="en-US" sz="1900" b="1" i="0" u="none" strike="noStrike" cap="none" dirty="0">
              <a:solidFill>
                <a:srgbClr val="002060"/>
              </a:solidFill>
              <a:latin typeface="Calibri"/>
              <a:ea typeface="Calibri"/>
              <a:cs typeface="Calibri"/>
              <a:sym typeface="Calibri"/>
            </a:endParaRPr>
          </a:p>
          <a:p>
            <a:pPr algn="just">
              <a:lnSpc>
                <a:spcPct val="150000"/>
              </a:lnSpc>
              <a:buSzPts val="1600"/>
            </a:pPr>
            <a:r>
              <a:rPr lang="en-US" sz="1500" i="0" u="none" strike="noStrike" cap="none" dirty="0">
                <a:solidFill>
                  <a:srgbClr val="002060"/>
                </a:solidFill>
                <a:latin typeface="Calibri"/>
                <a:ea typeface="Calibri"/>
                <a:cs typeface="Calibri"/>
                <a:sym typeface="Calibri"/>
              </a:rPr>
              <a:t>Strava is a fitness tracking application, which allows for networking as well.</a:t>
            </a:r>
          </a:p>
          <a:p>
            <a:pPr algn="just">
              <a:lnSpc>
                <a:spcPct val="150000"/>
              </a:lnSpc>
              <a:buSzPts val="1600"/>
            </a:pPr>
            <a:endParaRPr lang="en-US" sz="1500" i="0" u="none" strike="noStrike" cap="none" dirty="0">
              <a:solidFill>
                <a:srgbClr val="002060"/>
              </a:solidFill>
              <a:latin typeface="Calibri"/>
              <a:ea typeface="Calibri"/>
              <a:cs typeface="Calibri"/>
              <a:sym typeface="Calibri"/>
            </a:endParaRPr>
          </a:p>
          <a:p>
            <a:pPr algn="just">
              <a:lnSpc>
                <a:spcPct val="150000"/>
              </a:lnSpc>
              <a:buSzPts val="1600"/>
            </a:pPr>
            <a:r>
              <a:rPr lang="en-US" sz="1500" i="0" u="none" strike="noStrike" cap="none" dirty="0">
                <a:solidFill>
                  <a:srgbClr val="002060"/>
                </a:solidFill>
                <a:latin typeface="Calibri"/>
                <a:ea typeface="Calibri"/>
                <a:cs typeface="Calibri"/>
                <a:sym typeface="Calibri"/>
              </a:rPr>
              <a:t>Strava tracks user activity for over 30 sports. </a:t>
            </a:r>
          </a:p>
          <a:p>
            <a:pPr algn="just">
              <a:lnSpc>
                <a:spcPct val="150000"/>
              </a:lnSpc>
              <a:buSzPts val="1600"/>
            </a:pPr>
            <a:endParaRPr lang="en-US" sz="1500" i="0" u="none" strike="noStrike" cap="none" dirty="0">
              <a:solidFill>
                <a:srgbClr val="002060"/>
              </a:solidFill>
              <a:latin typeface="Calibri"/>
              <a:ea typeface="Calibri"/>
              <a:cs typeface="Calibri"/>
              <a:sym typeface="Calibri"/>
            </a:endParaRPr>
          </a:p>
          <a:p>
            <a:pPr algn="just">
              <a:lnSpc>
                <a:spcPct val="150000"/>
              </a:lnSpc>
              <a:buSzPts val="1600"/>
            </a:pPr>
            <a:r>
              <a:rPr lang="en-US" sz="1500" i="0" u="none" strike="noStrike" cap="none" dirty="0">
                <a:solidFill>
                  <a:srgbClr val="002060"/>
                </a:solidFill>
                <a:latin typeface="Calibri"/>
                <a:ea typeface="Calibri"/>
                <a:cs typeface="Calibri"/>
                <a:sym typeface="Calibri"/>
              </a:rPr>
              <a:t>It has a well-defined menu at the bottom for the user to navigate through the application. </a:t>
            </a:r>
          </a:p>
          <a:p>
            <a:pPr algn="just">
              <a:lnSpc>
                <a:spcPct val="150000"/>
              </a:lnSpc>
              <a:buSzPts val="1600"/>
            </a:pPr>
            <a:endParaRPr lang="en-US" sz="1500" i="0" u="none" strike="noStrike" cap="none" dirty="0">
              <a:solidFill>
                <a:srgbClr val="002060"/>
              </a:solidFill>
              <a:latin typeface="Calibri"/>
              <a:ea typeface="Calibri"/>
              <a:cs typeface="Calibri"/>
              <a:sym typeface="Calibri"/>
            </a:endParaRPr>
          </a:p>
          <a:p>
            <a:pPr algn="just">
              <a:lnSpc>
                <a:spcPct val="150000"/>
              </a:lnSpc>
              <a:buSzPts val="1600"/>
            </a:pPr>
            <a:r>
              <a:rPr lang="en-US" sz="1500" i="0" u="none" strike="noStrike" cap="none" dirty="0">
                <a:solidFill>
                  <a:srgbClr val="002060"/>
                </a:solidFill>
                <a:latin typeface="Calibri"/>
                <a:ea typeface="Calibri"/>
                <a:cs typeface="Calibri"/>
                <a:sym typeface="Calibri"/>
              </a:rPr>
              <a:t>It has a consistent font and color scheme throughout the application . </a:t>
            </a:r>
          </a:p>
          <a:p>
            <a:pPr algn="just">
              <a:lnSpc>
                <a:spcPct val="150000"/>
              </a:lnSpc>
              <a:buSzPts val="1600"/>
            </a:pPr>
            <a:endParaRPr lang="en-US" sz="1500" i="0" u="none" strike="noStrike" cap="none" dirty="0">
              <a:solidFill>
                <a:srgbClr val="002060"/>
              </a:solidFill>
              <a:latin typeface="Calibri"/>
              <a:ea typeface="Calibri"/>
              <a:cs typeface="Calibri"/>
              <a:sym typeface="Calibri"/>
            </a:endParaRPr>
          </a:p>
          <a:p>
            <a:pPr algn="just">
              <a:lnSpc>
                <a:spcPct val="150000"/>
              </a:lnSpc>
              <a:buSzPts val="1600"/>
            </a:pPr>
            <a:r>
              <a:rPr lang="en-US" sz="1500" i="0" u="none" strike="noStrike" cap="none" dirty="0">
                <a:solidFill>
                  <a:srgbClr val="002060"/>
                </a:solidFill>
                <a:latin typeface="Calibri"/>
                <a:ea typeface="Calibri"/>
                <a:cs typeface="Calibri"/>
                <a:sym typeface="Calibri"/>
              </a:rPr>
              <a:t>The procedure to track fitness activity is not complex, and has interaction through descriptive icons and maps. This makes the user’s learning and re-using simple. </a:t>
            </a:r>
          </a:p>
          <a:p>
            <a:pPr algn="just">
              <a:lnSpc>
                <a:spcPct val="150000"/>
              </a:lnSpc>
              <a:buSzPts val="1600"/>
            </a:pPr>
            <a:endParaRPr lang="en-US" sz="1500" i="0" u="none" strike="noStrike" cap="none" dirty="0">
              <a:solidFill>
                <a:srgbClr val="002060"/>
              </a:solidFill>
              <a:latin typeface="Calibri"/>
              <a:ea typeface="Calibri"/>
              <a:cs typeface="Calibri"/>
              <a:sym typeface="Calibri"/>
            </a:endParaRPr>
          </a:p>
          <a:p>
            <a:pPr algn="just">
              <a:lnSpc>
                <a:spcPct val="150000"/>
              </a:lnSpc>
              <a:buSzPts val="1600"/>
            </a:pPr>
            <a:r>
              <a:rPr lang="en-US" sz="1500" i="0" u="none" strike="noStrike" cap="none" dirty="0">
                <a:solidFill>
                  <a:srgbClr val="002060"/>
                </a:solidFill>
                <a:latin typeface="Calibri"/>
                <a:ea typeface="Calibri"/>
                <a:cs typeface="Calibri"/>
                <a:sym typeface="Calibri"/>
              </a:rPr>
              <a:t>It has a feature to join online clubs and fitness challenges, wherein one can search for a specific challenge as well. One can interact with their friends, and share their progress through their fitness journey.</a:t>
            </a:r>
          </a:p>
          <a:p>
            <a:pPr marL="285750" indent="-285750" algn="just">
              <a:lnSpc>
                <a:spcPct val="150000"/>
              </a:lnSpc>
              <a:buSzPts val="1600"/>
              <a:buFont typeface="Arial" panose="020B0604020202020204" pitchFamily="34" charset="0"/>
              <a:buChar char="•"/>
            </a:pPr>
            <a:endParaRPr lang="en-US" sz="1500" i="0" u="none" strike="noStrike" cap="none" dirty="0">
              <a:solidFill>
                <a:srgbClr val="002060"/>
              </a:solidFill>
              <a:latin typeface="Calibri"/>
              <a:ea typeface="Calibri"/>
              <a:cs typeface="Calibri"/>
              <a:sym typeface="Calibri"/>
            </a:endParaRPr>
          </a:p>
          <a:p>
            <a:pPr marL="285750" indent="-285750" algn="just">
              <a:lnSpc>
                <a:spcPct val="150000"/>
              </a:lnSpc>
              <a:buSzPts val="1600"/>
              <a:buFont typeface="Arial" panose="020B0604020202020204" pitchFamily="34" charset="0"/>
              <a:buChar char="•"/>
            </a:pPr>
            <a:endParaRPr lang="en-US" sz="1500" i="0" u="none" strike="noStrike" cap="none" dirty="0">
              <a:solidFill>
                <a:srgbClr val="002060"/>
              </a:solidFill>
              <a:latin typeface="Calibri"/>
              <a:ea typeface="Calibri"/>
              <a:cs typeface="Calibri"/>
              <a:sym typeface="Calibri"/>
            </a:endParaRPr>
          </a:p>
          <a:p>
            <a:pPr marL="285750" marR="0" lvl="0" indent="-285750" algn="just" rtl="0">
              <a:lnSpc>
                <a:spcPct val="150000"/>
              </a:lnSpc>
              <a:spcBef>
                <a:spcPts val="0"/>
              </a:spcBef>
              <a:spcAft>
                <a:spcPts val="0"/>
              </a:spcAft>
              <a:buClr>
                <a:srgbClr val="000000"/>
              </a:buClr>
              <a:buSzPts val="1600"/>
              <a:buFont typeface="Arial" panose="020B0604020202020204" pitchFamily="34" charset="0"/>
              <a:buChar char="•"/>
            </a:pPr>
            <a:endParaRPr lang="en-US" sz="1500" i="0" u="none" strike="noStrike" cap="none" dirty="0">
              <a:solidFill>
                <a:srgbClr val="002060"/>
              </a:solidFill>
              <a:latin typeface="Calibri"/>
              <a:ea typeface="Calibri"/>
              <a:cs typeface="Calibri"/>
              <a:sym typeface="Calibri"/>
            </a:endParaRPr>
          </a:p>
          <a:p>
            <a:pPr marL="285750" marR="0" lvl="0" indent="-285750" algn="just" rtl="0">
              <a:lnSpc>
                <a:spcPct val="150000"/>
              </a:lnSpc>
              <a:spcBef>
                <a:spcPts val="0"/>
              </a:spcBef>
              <a:spcAft>
                <a:spcPts val="0"/>
              </a:spcAft>
              <a:buClr>
                <a:srgbClr val="000000"/>
              </a:buClr>
              <a:buSzPts val="1600"/>
              <a:buFont typeface="Arial" panose="020B0604020202020204" pitchFamily="34" charset="0"/>
              <a:buChar char="•"/>
            </a:pPr>
            <a:endParaRPr lang="en-US" sz="1500" i="0" u="none" strike="noStrike" cap="none" dirty="0">
              <a:solidFill>
                <a:srgbClr val="002060"/>
              </a:solidFill>
              <a:latin typeface="Calibri"/>
              <a:ea typeface="Calibri"/>
              <a:cs typeface="Calibri"/>
              <a:sym typeface="Calibri"/>
            </a:endParaRPr>
          </a:p>
          <a:p>
            <a:pPr marR="0" lvl="0" algn="l" rtl="0">
              <a:lnSpc>
                <a:spcPct val="100000"/>
              </a:lnSpc>
              <a:spcBef>
                <a:spcPts val="0"/>
              </a:spcBef>
              <a:spcAft>
                <a:spcPts val="0"/>
              </a:spcAft>
              <a:buClr>
                <a:srgbClr val="000000"/>
              </a:buClr>
              <a:buSzPts val="1600"/>
            </a:pPr>
            <a:endParaRPr sz="1900" b="1" i="0" u="none" strike="noStrike" cap="none" dirty="0">
              <a:solidFill>
                <a:srgbClr val="002060"/>
              </a:solidFill>
              <a:latin typeface="Calibri"/>
              <a:ea typeface="Calibri"/>
              <a:cs typeface="Calibri"/>
              <a:sym typeface="Calibri"/>
            </a:endParaRPr>
          </a:p>
        </p:txBody>
      </p:sp>
    </p:spTree>
    <p:extLst>
      <p:ext uri="{BB962C8B-B14F-4D97-AF65-F5344CB8AC3E}">
        <p14:creationId xmlns:p14="http://schemas.microsoft.com/office/powerpoint/2010/main" val="26315406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g18d8d641e4a_2_9" descr="https://ieeexplore.ieee.org/mediastore_new/IEEE/content/media/7693/8638654/8591877/lopez.t1-2887258-large.gif"/>
          <p:cNvSpPr/>
          <p:nvPr/>
        </p:nvSpPr>
        <p:spPr>
          <a:xfrm>
            <a:off x="155575" y="-144463"/>
            <a:ext cx="304800" cy="30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39" name="Google Shape;139;g18d8d641e4a_2_9"/>
          <p:cNvSpPr txBox="1">
            <a:spLocks noGrp="1"/>
          </p:cNvSpPr>
          <p:nvPr>
            <p:ph type="sldNum" idx="12"/>
          </p:nvPr>
        </p:nvSpPr>
        <p:spPr>
          <a:xfrm>
            <a:off x="6457950" y="6356351"/>
            <a:ext cx="20574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9</a:t>
            </a:fld>
            <a:endParaRPr/>
          </a:p>
        </p:txBody>
      </p:sp>
      <p:sp>
        <p:nvSpPr>
          <p:cNvPr id="140" name="Google Shape;140;g18d8d641e4a_2_9"/>
          <p:cNvSpPr txBox="1"/>
          <p:nvPr/>
        </p:nvSpPr>
        <p:spPr>
          <a:xfrm>
            <a:off x="0" y="-1"/>
            <a:ext cx="8229600" cy="701700"/>
          </a:xfrm>
          <a:prstGeom prst="rect">
            <a:avLst/>
          </a:prstGeom>
          <a:noFill/>
          <a:ln>
            <a:noFill/>
          </a:ln>
        </p:spPr>
        <p:txBody>
          <a:bodyPr spcFirstLastPara="1" wrap="square" lIns="91425" tIns="45700" rIns="91425" bIns="45700" anchor="ctr" anchorCtr="0">
            <a:normAutofit/>
          </a:bodyPr>
          <a:lstStyle/>
          <a:p>
            <a:pPr marL="0" marR="0" lvl="0" indent="0" algn="l" rtl="0">
              <a:lnSpc>
                <a:spcPct val="100000"/>
              </a:lnSpc>
              <a:spcBef>
                <a:spcPts val="0"/>
              </a:spcBef>
              <a:spcAft>
                <a:spcPts val="0"/>
              </a:spcAft>
              <a:buClr>
                <a:srgbClr val="C00000"/>
              </a:buClr>
              <a:buSzPct val="100000"/>
              <a:buFont typeface="Calibri"/>
              <a:buNone/>
            </a:pPr>
            <a:r>
              <a:rPr lang="en-US" sz="3000" b="1" dirty="0">
                <a:solidFill>
                  <a:srgbClr val="C00000"/>
                </a:solidFill>
                <a:latin typeface="Calibri"/>
                <a:ea typeface="Calibri"/>
                <a:cs typeface="Calibri"/>
                <a:sym typeface="Calibri"/>
              </a:rPr>
              <a:t>Description Of Project Plan</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2060"/>
              </a:buClr>
              <a:buSzPct val="100000"/>
              <a:buFont typeface="Calibri"/>
              <a:buNone/>
            </a:pPr>
            <a:endParaRPr sz="1400" b="0" i="0" u="none" strike="noStrike" cap="none" dirty="0">
              <a:solidFill>
                <a:srgbClr val="000000"/>
              </a:solidFill>
              <a:latin typeface="Arial"/>
              <a:ea typeface="Arial"/>
              <a:cs typeface="Arial"/>
              <a:sym typeface="Arial"/>
            </a:endParaRPr>
          </a:p>
        </p:txBody>
      </p:sp>
      <p:cxnSp>
        <p:nvCxnSpPr>
          <p:cNvPr id="141" name="Google Shape;141;g18d8d641e4a_2_9"/>
          <p:cNvCxnSpPr/>
          <p:nvPr/>
        </p:nvCxnSpPr>
        <p:spPr>
          <a:xfrm>
            <a:off x="0" y="701674"/>
            <a:ext cx="9144000" cy="0"/>
          </a:xfrm>
          <a:prstGeom prst="straightConnector1">
            <a:avLst/>
          </a:prstGeom>
          <a:noFill/>
          <a:ln w="38100" cap="flat" cmpd="sng">
            <a:solidFill>
              <a:schemeClr val="accent1"/>
            </a:solidFill>
            <a:prstDash val="solid"/>
            <a:miter lim="800000"/>
            <a:headEnd type="none" w="sm" len="sm"/>
            <a:tailEnd type="none" w="sm" len="sm"/>
          </a:ln>
        </p:spPr>
      </p:cxnSp>
      <p:sp>
        <p:nvSpPr>
          <p:cNvPr id="142" name="Google Shape;142;g18d8d641e4a_2_9"/>
          <p:cNvSpPr txBox="1"/>
          <p:nvPr/>
        </p:nvSpPr>
        <p:spPr>
          <a:xfrm>
            <a:off x="-906087" y="679354"/>
            <a:ext cx="10050087" cy="4985950"/>
          </a:xfrm>
          <a:prstGeom prst="rect">
            <a:avLst/>
          </a:prstGeom>
          <a:noFill/>
          <a:ln>
            <a:noFill/>
          </a:ln>
        </p:spPr>
        <p:txBody>
          <a:bodyPr spcFirstLastPara="1" wrap="square" lIns="91425" tIns="91425" rIns="91425" bIns="91425" anchor="t" anchorCtr="0">
            <a:spAutoFit/>
          </a:bodyPr>
          <a:lstStyle/>
          <a:p>
            <a:pPr marL="914400" marR="0" lvl="0" indent="0" algn="l" rtl="0">
              <a:lnSpc>
                <a:spcPct val="150000"/>
              </a:lnSpc>
              <a:spcBef>
                <a:spcPts val="0"/>
              </a:spcBef>
              <a:spcAft>
                <a:spcPts val="0"/>
              </a:spcAft>
              <a:buNone/>
            </a:pPr>
            <a:r>
              <a:rPr lang="en-US" sz="1600" dirty="0">
                <a:solidFill>
                  <a:srgbClr val="002060"/>
                </a:solidFill>
                <a:latin typeface="Calibri"/>
                <a:ea typeface="Calibri"/>
                <a:cs typeface="Calibri"/>
                <a:sym typeface="Calibri"/>
              </a:rPr>
              <a:t>We plan to create an app that can change how individuals approach and engage with their fitness and health. We would try to incorporate technology and design to the people so they can get a </a:t>
            </a:r>
            <a:r>
              <a:rPr lang="en-US" sz="1600" dirty="0" err="1">
                <a:solidFill>
                  <a:srgbClr val="002060"/>
                </a:solidFill>
                <a:latin typeface="Calibri"/>
                <a:ea typeface="Calibri"/>
                <a:cs typeface="Calibri"/>
                <a:sym typeface="Calibri"/>
              </a:rPr>
              <a:t>personalised</a:t>
            </a:r>
            <a:r>
              <a:rPr lang="en-US" sz="1600" dirty="0">
                <a:solidFill>
                  <a:srgbClr val="002060"/>
                </a:solidFill>
                <a:latin typeface="Calibri"/>
                <a:ea typeface="Calibri"/>
                <a:cs typeface="Calibri"/>
                <a:sym typeface="Calibri"/>
              </a:rPr>
              <a:t> and immersive experience that caters to their needs as well. We are planning on including various features which some workout apps do not have together, such as interactive workout visualization to enable ease of understanding,  wearable device integration so the user can link the app to their smartwatches as well, providing social support by creating forums where users can discuss workout or fitness related topics and could also act as a motivation for some to pay more attention to their physical activities. We are also planning to incorporate personalized nutrition planning and virtual coaching sessions along with progress tracking and in-app challenges, which result in friendly competition between users according to their level of fitness. With knowledge and wellness content, the app would aim to develop an approach to fitness that everyone understands. The app could also include different playlists which suit to music taste of the user and motivate them to push themselves. The app design has the potential to be convenient, engaging and motivating for users.</a:t>
            </a:r>
            <a:endParaRPr sz="1600" dirty="0">
              <a:solidFill>
                <a:srgbClr val="002060"/>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106</TotalTime>
  <Words>1335</Words>
  <Application>Microsoft Office PowerPoint</Application>
  <PresentationFormat>On-screen Show (4:3)</PresentationFormat>
  <Paragraphs>96</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Nihar Mahesh Jani</dc:creator>
  <cp:lastModifiedBy>Nihar Jani</cp:lastModifiedBy>
  <cp:revision>3</cp:revision>
  <dcterms:modified xsi:type="dcterms:W3CDTF">2023-01-31T05:57:18Z</dcterms:modified>
</cp:coreProperties>
</file>